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drawings/drawing19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20.xml" ContentType="application/vnd.openxmlformats-officedocument.drawingml.chartshapes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drawings/drawing2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drawings/drawing2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drawings/drawing2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50" r:id="rId2"/>
    <p:sldMasterId id="2147483676" r:id="rId3"/>
    <p:sldMasterId id="2147483708" r:id="rId4"/>
  </p:sldMasterIdLst>
  <p:notesMasterIdLst>
    <p:notesMasterId r:id="rId20"/>
  </p:notesMasterIdLst>
  <p:handoutMasterIdLst>
    <p:handoutMasterId r:id="rId21"/>
  </p:handoutMasterIdLst>
  <p:sldIdLst>
    <p:sldId id="1046" r:id="rId5"/>
    <p:sldId id="1041" r:id="rId6"/>
    <p:sldId id="1047" r:id="rId7"/>
    <p:sldId id="1045" r:id="rId8"/>
    <p:sldId id="1042" r:id="rId9"/>
    <p:sldId id="1043" r:id="rId10"/>
    <p:sldId id="1048" r:id="rId11"/>
    <p:sldId id="1049" r:id="rId12"/>
    <p:sldId id="1050" r:id="rId13"/>
    <p:sldId id="1051" r:id="rId14"/>
    <p:sldId id="1052" r:id="rId15"/>
    <p:sldId id="1053" r:id="rId16"/>
    <p:sldId id="1054" r:id="rId17"/>
    <p:sldId id="1055" r:id="rId18"/>
    <p:sldId id="1057" r:id="rId19"/>
  </p:sldIdLst>
  <p:sldSz cx="9144000" cy="6858000" type="screen4x3"/>
  <p:notesSz cx="6797675" cy="9928225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BdE Neue Helvetica 55 Roman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5C48"/>
    <a:srgbClr val="DEDEDE"/>
    <a:srgbClr val="333333"/>
    <a:srgbClr val="669966"/>
    <a:srgbClr val="C0C0C0"/>
    <a:srgbClr val="5031E9"/>
    <a:srgbClr val="E1E1E1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125" autoAdjust="0"/>
  </p:normalViewPr>
  <p:slideViewPr>
    <p:cSldViewPr snapToGrid="0">
      <p:cViewPr varScale="1">
        <p:scale>
          <a:sx n="109" d="100"/>
          <a:sy n="109" d="100"/>
        </p:scale>
        <p:origin x="19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576" y="-3112"/>
      </p:cViewPr>
      <p:guideLst>
        <p:guide orient="horz" pos="3224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Hoja_de_c_lculo_de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Hoja_de_c_lculo_de_Microsoft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Hoja_de_c_lculo_de_Microsoft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oleObject" Target="file:///\\CNTDAT08\GRP5$\SES\GENSEB\Financieros\PUNTUALES\PRESENTACIONES\ROBERTO\MERCADO%20INMOBILIARIO%20ABRIL%202019\D8_ALQUILER_PM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package" Target="../embeddings/Hoja_de_c_lculo_de_Microsoft_Excel15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package" Target="../embeddings/Hoja_de_c_lculo_de_Microsoft_Excel16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8.xml"/><Relationship Id="rId2" Type="http://schemas.openxmlformats.org/officeDocument/2006/relationships/package" Target="../embeddings/Hoja_de_c_lculo_de_Microsoft_Excel17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package" Target="../embeddings/Hoja_de_c_lculo_de_Microsoft_Excel18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package" Target="../embeddings/Hoja_de_c_lculo_de_Microsoft_Excel19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1.xml"/><Relationship Id="rId2" Type="http://schemas.openxmlformats.org/officeDocument/2006/relationships/package" Target="../embeddings/Hoja_de_c_lculo_de_Microsoft_Excel20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2.xml"/><Relationship Id="rId2" Type="http://schemas.openxmlformats.org/officeDocument/2006/relationships/package" Target="../embeddings/Hoja_de_c_lculo_de_Microsoft_Excel21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3.xml"/><Relationship Id="rId2" Type="http://schemas.openxmlformats.org/officeDocument/2006/relationships/package" Target="../embeddings/Hoja_de_c_lculo_de_Microsoft_Excel22.xlsx"/><Relationship Id="rId1" Type="http://schemas.openxmlformats.org/officeDocument/2006/relationships/themeOverride" Target="../theme/themeOverrid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Hoja_de_c_lculo_de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Hoja_de_c_lculo_de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Hoja_de_c_lculo_de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907824506947056E-2"/>
          <c:y val="0.1763528625462529"/>
          <c:w val="0.87861414997918064"/>
          <c:h val="0.61767537833105468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VIVIENDA NUEVA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strRef>
              <c:f>Dat!$D$11:$D$70</c:f>
              <c:strCache>
                <c:ptCount val="59"/>
                <c:pt idx="2">
                  <c:v>04</c:v>
                </c:pt>
                <c:pt idx="6">
                  <c:v>05</c:v>
                </c:pt>
                <c:pt idx="10">
                  <c:v>06</c:v>
                </c:pt>
                <c:pt idx="14">
                  <c:v>07</c:v>
                </c:pt>
                <c:pt idx="18">
                  <c:v>08</c:v>
                </c:pt>
                <c:pt idx="22">
                  <c:v>09</c:v>
                </c:pt>
                <c:pt idx="26">
                  <c:v>10</c:v>
                </c:pt>
                <c:pt idx="30">
                  <c:v>11</c:v>
                </c:pt>
                <c:pt idx="34">
                  <c:v>12</c:v>
                </c:pt>
                <c:pt idx="38">
                  <c:v>13</c:v>
                </c:pt>
                <c:pt idx="42">
                  <c:v>14</c:v>
                </c:pt>
                <c:pt idx="46">
                  <c:v>15</c:v>
                </c:pt>
                <c:pt idx="50">
                  <c:v>16</c:v>
                </c:pt>
                <c:pt idx="54">
                  <c:v>17</c:v>
                </c:pt>
                <c:pt idx="58">
                  <c:v>18</c:v>
                </c:pt>
              </c:strCache>
            </c:strRef>
          </c:cat>
          <c:val>
            <c:numRef>
              <c:f>Dat!$E$11:$E$70</c:f>
              <c:numCache>
                <c:formatCode>0.0</c:formatCode>
                <c:ptCount val="6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295.24200000000002</c:v>
                </c:pt>
                <c:pt idx="4">
                  <c:v>296.661</c:v>
                </c:pt>
                <c:pt idx="5">
                  <c:v>307.78400000000005</c:v>
                </c:pt>
                <c:pt idx="6">
                  <c:v>325.99800000000005</c:v>
                </c:pt>
                <c:pt idx="7">
                  <c:v>336.47800000000001</c:v>
                </c:pt>
                <c:pt idx="8">
                  <c:v>363.61500000000001</c:v>
                </c:pt>
                <c:pt idx="9">
                  <c:v>378.06799999999998</c:v>
                </c:pt>
                <c:pt idx="10">
                  <c:v>388.89499999999998</c:v>
                </c:pt>
                <c:pt idx="11">
                  <c:v>410.19200000000001</c:v>
                </c:pt>
                <c:pt idx="12">
                  <c:v>418.96899999999999</c:v>
                </c:pt>
                <c:pt idx="13">
                  <c:v>421.62200000000001</c:v>
                </c:pt>
                <c:pt idx="14">
                  <c:v>417.697</c:v>
                </c:pt>
                <c:pt idx="15">
                  <c:v>412.43900000000002</c:v>
                </c:pt>
                <c:pt idx="16">
                  <c:v>400.274</c:v>
                </c:pt>
                <c:pt idx="17">
                  <c:v>386.97</c:v>
                </c:pt>
                <c:pt idx="18">
                  <c:v>365.52599999999995</c:v>
                </c:pt>
                <c:pt idx="19">
                  <c:v>333.42600000000004</c:v>
                </c:pt>
                <c:pt idx="20">
                  <c:v>301.947</c:v>
                </c:pt>
                <c:pt idx="21">
                  <c:v>274.89</c:v>
                </c:pt>
                <c:pt idx="22">
                  <c:v>253.529</c:v>
                </c:pt>
                <c:pt idx="23">
                  <c:v>241.05300000000003</c:v>
                </c:pt>
                <c:pt idx="24">
                  <c:v>228.77500000000001</c:v>
                </c:pt>
                <c:pt idx="25">
                  <c:v>235.435</c:v>
                </c:pt>
                <c:pt idx="26">
                  <c:v>205.95099999999999</c:v>
                </c:pt>
                <c:pt idx="27">
                  <c:v>199.73099999999999</c:v>
                </c:pt>
                <c:pt idx="28">
                  <c:v>179.28000000000003</c:v>
                </c:pt>
                <c:pt idx="29">
                  <c:v>138.34700000000001</c:v>
                </c:pt>
                <c:pt idx="30">
                  <c:v>139.14000000000001</c:v>
                </c:pt>
                <c:pt idx="31">
                  <c:v>127.88</c:v>
                </c:pt>
                <c:pt idx="32">
                  <c:v>119.21900000000002</c:v>
                </c:pt>
                <c:pt idx="33">
                  <c:v>113.685</c:v>
                </c:pt>
                <c:pt idx="34">
                  <c:v>112.01</c:v>
                </c:pt>
                <c:pt idx="35">
                  <c:v>116.34899999999999</c:v>
                </c:pt>
                <c:pt idx="36">
                  <c:v>108.26200000000001</c:v>
                </c:pt>
                <c:pt idx="37">
                  <c:v>97.705000000000013</c:v>
                </c:pt>
                <c:pt idx="38">
                  <c:v>87.375</c:v>
                </c:pt>
                <c:pt idx="39">
                  <c:v>56.518000000000001</c:v>
                </c:pt>
                <c:pt idx="40">
                  <c:v>60.37</c:v>
                </c:pt>
                <c:pt idx="41">
                  <c:v>60.378</c:v>
                </c:pt>
                <c:pt idx="42">
                  <c:v>58.57</c:v>
                </c:pt>
                <c:pt idx="43">
                  <c:v>54.863</c:v>
                </c:pt>
                <c:pt idx="44">
                  <c:v>52.673000000000002</c:v>
                </c:pt>
                <c:pt idx="45">
                  <c:v>51.478000000000009</c:v>
                </c:pt>
                <c:pt idx="46">
                  <c:v>49.876000000000005</c:v>
                </c:pt>
                <c:pt idx="47">
                  <c:v>49.11</c:v>
                </c:pt>
                <c:pt idx="48">
                  <c:v>49.100999999999999</c:v>
                </c:pt>
                <c:pt idx="49">
                  <c:v>47.922999999999995</c:v>
                </c:pt>
                <c:pt idx="50">
                  <c:v>47.78</c:v>
                </c:pt>
                <c:pt idx="51">
                  <c:v>47.114000000000004</c:v>
                </c:pt>
                <c:pt idx="52">
                  <c:v>47.164999999999999</c:v>
                </c:pt>
                <c:pt idx="53">
                  <c:v>47.987000000000002</c:v>
                </c:pt>
                <c:pt idx="54">
                  <c:v>48.985999999999997</c:v>
                </c:pt>
                <c:pt idx="55">
                  <c:v>50.396999999999998</c:v>
                </c:pt>
                <c:pt idx="56">
                  <c:v>50.602000000000004</c:v>
                </c:pt>
                <c:pt idx="57">
                  <c:v>51.637999999999991</c:v>
                </c:pt>
                <c:pt idx="58">
                  <c:v>53.116</c:v>
                </c:pt>
                <c:pt idx="59">
                  <c:v>56.414000000000001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Dat!$F$10</c:f>
              <c:strCache>
                <c:ptCount val="1"/>
                <c:pt idx="0">
                  <c:v>VIVIENDA USADA</c:v>
                </c:pt>
              </c:strCache>
            </c:strRef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cat>
            <c:strRef>
              <c:f>Dat!$D$11:$D$70</c:f>
              <c:strCache>
                <c:ptCount val="59"/>
                <c:pt idx="2">
                  <c:v>04</c:v>
                </c:pt>
                <c:pt idx="6">
                  <c:v>05</c:v>
                </c:pt>
                <c:pt idx="10">
                  <c:v>06</c:v>
                </c:pt>
                <c:pt idx="14">
                  <c:v>07</c:v>
                </c:pt>
                <c:pt idx="18">
                  <c:v>08</c:v>
                </c:pt>
                <c:pt idx="22">
                  <c:v>09</c:v>
                </c:pt>
                <c:pt idx="26">
                  <c:v>10</c:v>
                </c:pt>
                <c:pt idx="30">
                  <c:v>11</c:v>
                </c:pt>
                <c:pt idx="34">
                  <c:v>12</c:v>
                </c:pt>
                <c:pt idx="38">
                  <c:v>13</c:v>
                </c:pt>
                <c:pt idx="42">
                  <c:v>14</c:v>
                </c:pt>
                <c:pt idx="46">
                  <c:v>15</c:v>
                </c:pt>
                <c:pt idx="50">
                  <c:v>16</c:v>
                </c:pt>
                <c:pt idx="54">
                  <c:v>17</c:v>
                </c:pt>
                <c:pt idx="58">
                  <c:v>18</c:v>
                </c:pt>
              </c:strCache>
            </c:strRef>
          </c:cat>
          <c:val>
            <c:numRef>
              <c:f>Dat!$F$11:$F$70</c:f>
              <c:numCache>
                <c:formatCode>0.0</c:formatCode>
                <c:ptCount val="6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553.14800000000002</c:v>
                </c:pt>
                <c:pt idx="4">
                  <c:v>557.72500000000002</c:v>
                </c:pt>
                <c:pt idx="5">
                  <c:v>564.10500000000002</c:v>
                </c:pt>
                <c:pt idx="6">
                  <c:v>561.13499999999999</c:v>
                </c:pt>
                <c:pt idx="7">
                  <c:v>565.096</c:v>
                </c:pt>
                <c:pt idx="8">
                  <c:v>575.18999999999994</c:v>
                </c:pt>
                <c:pt idx="9">
                  <c:v>570.98799999999994</c:v>
                </c:pt>
                <c:pt idx="10">
                  <c:v>565.43799999999999</c:v>
                </c:pt>
                <c:pt idx="11">
                  <c:v>544.99399999999991</c:v>
                </c:pt>
                <c:pt idx="12">
                  <c:v>533.303</c:v>
                </c:pt>
                <c:pt idx="13">
                  <c:v>506.56299999999999</c:v>
                </c:pt>
                <c:pt idx="14">
                  <c:v>475.38200000000001</c:v>
                </c:pt>
                <c:pt idx="15">
                  <c:v>424.43200000000002</c:v>
                </c:pt>
                <c:pt idx="16">
                  <c:v>364.93</c:v>
                </c:pt>
                <c:pt idx="17">
                  <c:v>307.68</c:v>
                </c:pt>
                <c:pt idx="18">
                  <c:v>265.56900000000002</c:v>
                </c:pt>
                <c:pt idx="19">
                  <c:v>231.03800000000001</c:v>
                </c:pt>
                <c:pt idx="20">
                  <c:v>208.13200000000003</c:v>
                </c:pt>
                <c:pt idx="21">
                  <c:v>198.119</c:v>
                </c:pt>
                <c:pt idx="22">
                  <c:v>204.065</c:v>
                </c:pt>
                <c:pt idx="23">
                  <c:v>222.666</c:v>
                </c:pt>
                <c:pt idx="24">
                  <c:v>237.32000000000002</c:v>
                </c:pt>
                <c:pt idx="25">
                  <c:v>263.88599999999997</c:v>
                </c:pt>
                <c:pt idx="26">
                  <c:v>266.38599999999997</c:v>
                </c:pt>
                <c:pt idx="27">
                  <c:v>291.55600000000004</c:v>
                </c:pt>
                <c:pt idx="28">
                  <c:v>279.38300000000004</c:v>
                </c:pt>
                <c:pt idx="29">
                  <c:v>257.90800000000002</c:v>
                </c:pt>
                <c:pt idx="30">
                  <c:v>253.09899999999999</c:v>
                </c:pt>
                <c:pt idx="31">
                  <c:v>221.23800000000003</c:v>
                </c:pt>
                <c:pt idx="32">
                  <c:v>224.864</c:v>
                </c:pt>
                <c:pt idx="33">
                  <c:v>223.93099999999998</c:v>
                </c:pt>
                <c:pt idx="34">
                  <c:v>224.38499999999999</c:v>
                </c:pt>
                <c:pt idx="35">
                  <c:v>247.274</c:v>
                </c:pt>
                <c:pt idx="36">
                  <c:v>240.77600000000001</c:v>
                </c:pt>
                <c:pt idx="37">
                  <c:v>248.51600000000002</c:v>
                </c:pt>
                <c:pt idx="38">
                  <c:v>254.137</c:v>
                </c:pt>
                <c:pt idx="39">
                  <c:v>244.05</c:v>
                </c:pt>
                <c:pt idx="40">
                  <c:v>266.87900000000002</c:v>
                </c:pt>
                <c:pt idx="41">
                  <c:v>277.16800000000001</c:v>
                </c:pt>
                <c:pt idx="42">
                  <c:v>288.76</c:v>
                </c:pt>
                <c:pt idx="43">
                  <c:v>310.75799999999998</c:v>
                </c:pt>
                <c:pt idx="44">
                  <c:v>317.03700000000003</c:v>
                </c:pt>
                <c:pt idx="45">
                  <c:v>333.50599999999997</c:v>
                </c:pt>
                <c:pt idx="46">
                  <c:v>348.75500000000005</c:v>
                </c:pt>
                <c:pt idx="47">
                  <c:v>352.60300000000001</c:v>
                </c:pt>
                <c:pt idx="48">
                  <c:v>370.59899999999999</c:v>
                </c:pt>
                <c:pt idx="49">
                  <c:v>388.17200000000003</c:v>
                </c:pt>
                <c:pt idx="50">
                  <c:v>398.423</c:v>
                </c:pt>
                <c:pt idx="51">
                  <c:v>410.62400000000002</c:v>
                </c:pt>
                <c:pt idx="52">
                  <c:v>431.73700000000002</c:v>
                </c:pt>
                <c:pt idx="53">
                  <c:v>451.238</c:v>
                </c:pt>
                <c:pt idx="54">
                  <c:v>465.25800000000004</c:v>
                </c:pt>
                <c:pt idx="55">
                  <c:v>481.86399999999992</c:v>
                </c:pt>
                <c:pt idx="56">
                  <c:v>492.34100000000001</c:v>
                </c:pt>
                <c:pt idx="57">
                  <c:v>508.91800000000001</c:v>
                </c:pt>
                <c:pt idx="58">
                  <c:v>520.07799999999997</c:v>
                </c:pt>
                <c:pt idx="59">
                  <c:v>525.37900000000002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Dat!$G$10</c:f>
              <c:strCache>
                <c:ptCount val="1"/>
                <c:pt idx="0">
                  <c:v>TOTAL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Dat!$D$11:$D$70</c:f>
              <c:strCache>
                <c:ptCount val="59"/>
                <c:pt idx="2">
                  <c:v>04</c:v>
                </c:pt>
                <c:pt idx="6">
                  <c:v>05</c:v>
                </c:pt>
                <c:pt idx="10">
                  <c:v>06</c:v>
                </c:pt>
                <c:pt idx="14">
                  <c:v>07</c:v>
                </c:pt>
                <c:pt idx="18">
                  <c:v>08</c:v>
                </c:pt>
                <c:pt idx="22">
                  <c:v>09</c:v>
                </c:pt>
                <c:pt idx="26">
                  <c:v>10</c:v>
                </c:pt>
                <c:pt idx="30">
                  <c:v>11</c:v>
                </c:pt>
                <c:pt idx="34">
                  <c:v>12</c:v>
                </c:pt>
                <c:pt idx="38">
                  <c:v>13</c:v>
                </c:pt>
                <c:pt idx="42">
                  <c:v>14</c:v>
                </c:pt>
                <c:pt idx="46">
                  <c:v>15</c:v>
                </c:pt>
                <c:pt idx="50">
                  <c:v>16</c:v>
                </c:pt>
                <c:pt idx="54">
                  <c:v>17</c:v>
                </c:pt>
                <c:pt idx="58">
                  <c:v>18</c:v>
                </c:pt>
              </c:strCache>
            </c:strRef>
          </c:cat>
          <c:val>
            <c:numRef>
              <c:f>Dat!$G$11:$G$70</c:f>
              <c:numCache>
                <c:formatCode>0.0</c:formatCode>
                <c:ptCount val="6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848.3900000000001</c:v>
                </c:pt>
                <c:pt idx="4">
                  <c:v>854.38599999999997</c:v>
                </c:pt>
                <c:pt idx="5">
                  <c:v>871.88900000000012</c:v>
                </c:pt>
                <c:pt idx="6">
                  <c:v>887.13300000000004</c:v>
                </c:pt>
                <c:pt idx="7">
                  <c:v>901.57400000000007</c:v>
                </c:pt>
                <c:pt idx="8">
                  <c:v>938.80499999999995</c:v>
                </c:pt>
                <c:pt idx="9">
                  <c:v>949.05599999999993</c:v>
                </c:pt>
                <c:pt idx="10">
                  <c:v>954.33299999999997</c:v>
                </c:pt>
                <c:pt idx="11">
                  <c:v>955.18599999999992</c:v>
                </c:pt>
                <c:pt idx="12">
                  <c:v>952.27199999999993</c:v>
                </c:pt>
                <c:pt idx="13">
                  <c:v>928.18499999999995</c:v>
                </c:pt>
                <c:pt idx="14">
                  <c:v>893.07899999999995</c:v>
                </c:pt>
                <c:pt idx="15">
                  <c:v>836.87100000000009</c:v>
                </c:pt>
                <c:pt idx="16">
                  <c:v>765.20399999999995</c:v>
                </c:pt>
                <c:pt idx="17">
                  <c:v>694.65000000000009</c:v>
                </c:pt>
                <c:pt idx="18">
                  <c:v>631.09500000000003</c:v>
                </c:pt>
                <c:pt idx="19">
                  <c:v>564.46400000000006</c:v>
                </c:pt>
                <c:pt idx="20">
                  <c:v>510.07900000000006</c:v>
                </c:pt>
                <c:pt idx="21">
                  <c:v>473.00900000000001</c:v>
                </c:pt>
                <c:pt idx="22">
                  <c:v>457.59399999999999</c:v>
                </c:pt>
                <c:pt idx="23">
                  <c:v>463.71900000000005</c:v>
                </c:pt>
                <c:pt idx="24">
                  <c:v>466.09500000000003</c:v>
                </c:pt>
                <c:pt idx="25">
                  <c:v>499.32099999999997</c:v>
                </c:pt>
                <c:pt idx="26">
                  <c:v>472.33699999999999</c:v>
                </c:pt>
                <c:pt idx="27">
                  <c:v>491.28700000000003</c:v>
                </c:pt>
                <c:pt idx="28">
                  <c:v>458.66300000000007</c:v>
                </c:pt>
                <c:pt idx="29">
                  <c:v>396.255</c:v>
                </c:pt>
                <c:pt idx="30">
                  <c:v>392.23900000000003</c:v>
                </c:pt>
                <c:pt idx="31">
                  <c:v>349.11800000000005</c:v>
                </c:pt>
                <c:pt idx="32">
                  <c:v>344.08300000000003</c:v>
                </c:pt>
                <c:pt idx="33">
                  <c:v>337.61599999999999</c:v>
                </c:pt>
                <c:pt idx="34">
                  <c:v>336.39499999999998</c:v>
                </c:pt>
                <c:pt idx="35">
                  <c:v>363.62299999999999</c:v>
                </c:pt>
                <c:pt idx="36">
                  <c:v>349.03800000000001</c:v>
                </c:pt>
                <c:pt idx="37">
                  <c:v>346.221</c:v>
                </c:pt>
                <c:pt idx="38">
                  <c:v>341.512</c:v>
                </c:pt>
                <c:pt idx="39">
                  <c:v>300.56799999999998</c:v>
                </c:pt>
                <c:pt idx="40">
                  <c:v>327.24900000000002</c:v>
                </c:pt>
                <c:pt idx="41">
                  <c:v>337.54599999999999</c:v>
                </c:pt>
                <c:pt idx="42">
                  <c:v>347.33</c:v>
                </c:pt>
                <c:pt idx="43">
                  <c:v>365.62099999999998</c:v>
                </c:pt>
                <c:pt idx="44">
                  <c:v>369.71000000000004</c:v>
                </c:pt>
                <c:pt idx="45">
                  <c:v>384.98399999999998</c:v>
                </c:pt>
                <c:pt idx="46">
                  <c:v>398.63100000000009</c:v>
                </c:pt>
                <c:pt idx="47">
                  <c:v>401.71300000000002</c:v>
                </c:pt>
                <c:pt idx="48">
                  <c:v>419.7</c:v>
                </c:pt>
                <c:pt idx="49">
                  <c:v>436.09500000000003</c:v>
                </c:pt>
                <c:pt idx="50">
                  <c:v>446.20299999999997</c:v>
                </c:pt>
                <c:pt idx="51">
                  <c:v>457.73800000000006</c:v>
                </c:pt>
                <c:pt idx="52">
                  <c:v>478.90200000000004</c:v>
                </c:pt>
                <c:pt idx="53">
                  <c:v>499.22500000000002</c:v>
                </c:pt>
                <c:pt idx="54">
                  <c:v>514.24400000000003</c:v>
                </c:pt>
                <c:pt idx="55">
                  <c:v>532.26099999999997</c:v>
                </c:pt>
                <c:pt idx="56">
                  <c:v>542.94299999999998</c:v>
                </c:pt>
                <c:pt idx="57">
                  <c:v>560.55600000000004</c:v>
                </c:pt>
                <c:pt idx="58">
                  <c:v>573.19399999999996</c:v>
                </c:pt>
                <c:pt idx="59">
                  <c:v>581.79300000000001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2625392"/>
        <c:axId val="292621080"/>
      </c:lineChart>
      <c:catAx>
        <c:axId val="292625392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621080"/>
        <c:crosses val="autoZero"/>
        <c:auto val="0"/>
        <c:lblAlgn val="ctr"/>
        <c:lblOffset val="100"/>
        <c:tickLblSkip val="1"/>
        <c:tickMarkSkip val="4"/>
        <c:noMultiLvlLbl val="1"/>
      </c:catAx>
      <c:valAx>
        <c:axId val="292621080"/>
        <c:scaling>
          <c:orientation val="minMax"/>
          <c:max val="100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6253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6.0173789093037409E-2"/>
          <c:y val="0.90192682667422974"/>
          <c:w val="0.91548561161100495"/>
          <c:h val="4.7871472985934908E-2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00703703703704"/>
          <c:y val="0.17881333260602492"/>
          <c:w val="0.84475194052227265"/>
          <c:h val="0.50874345666933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VARIACIÓN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Dat!$D$11:$D$27</c:f>
              <c:strCache>
                <c:ptCount val="17"/>
                <c:pt idx="0">
                  <c:v>EXTREMADURA</c:v>
                </c:pt>
                <c:pt idx="1">
                  <c:v>CASTILLA-LA MANCHA</c:v>
                </c:pt>
                <c:pt idx="2">
                  <c:v>NAVARRA</c:v>
                </c:pt>
                <c:pt idx="3">
                  <c:v>ASTURIAS</c:v>
                </c:pt>
                <c:pt idx="4">
                  <c:v>CASTILLA Y LEÓN</c:v>
                </c:pt>
                <c:pt idx="5">
                  <c:v>MURCIA</c:v>
                </c:pt>
                <c:pt idx="6">
                  <c:v>GALICIA</c:v>
                </c:pt>
                <c:pt idx="7">
                  <c:v>LA RIOJA</c:v>
                </c:pt>
                <c:pt idx="8">
                  <c:v>ARAGÓN</c:v>
                </c:pt>
                <c:pt idx="9">
                  <c:v>COM. VALENCIANA</c:v>
                </c:pt>
                <c:pt idx="10">
                  <c:v>PAÍS VASCO</c:v>
                </c:pt>
                <c:pt idx="11">
                  <c:v>ANDALUCÍA</c:v>
                </c:pt>
                <c:pt idx="12">
                  <c:v>CANARIAS</c:v>
                </c:pt>
                <c:pt idx="13">
                  <c:v>CANTABRIA</c:v>
                </c:pt>
                <c:pt idx="14">
                  <c:v>BALEARES</c:v>
                </c:pt>
                <c:pt idx="15">
                  <c:v>CATALUÑA</c:v>
                </c:pt>
                <c:pt idx="16">
                  <c:v>MADRID</c:v>
                </c:pt>
              </c:strCache>
            </c:strRef>
          </c:cat>
          <c:val>
            <c:numRef>
              <c:f>Dat!$E$11:$E$27</c:f>
              <c:numCache>
                <c:formatCode>0.0</c:formatCode>
                <c:ptCount val="17"/>
                <c:pt idx="0">
                  <c:v>6.8011527377521661</c:v>
                </c:pt>
                <c:pt idx="1">
                  <c:v>8.468574496200846</c:v>
                </c:pt>
                <c:pt idx="2">
                  <c:v>10.221575944926336</c:v>
                </c:pt>
                <c:pt idx="3">
                  <c:v>10.706422207132119</c:v>
                </c:pt>
                <c:pt idx="4">
                  <c:v>10.788959277870457</c:v>
                </c:pt>
                <c:pt idx="5">
                  <c:v>12.045594256957388</c:v>
                </c:pt>
                <c:pt idx="6">
                  <c:v>12.223512127967778</c:v>
                </c:pt>
                <c:pt idx="7">
                  <c:v>14.032816529503028</c:v>
                </c:pt>
                <c:pt idx="8">
                  <c:v>14.070587276358156</c:v>
                </c:pt>
                <c:pt idx="9">
                  <c:v>16.744766277741086</c:v>
                </c:pt>
                <c:pt idx="10">
                  <c:v>17.359103492660196</c:v>
                </c:pt>
                <c:pt idx="11">
                  <c:v>19.167312242205981</c:v>
                </c:pt>
                <c:pt idx="12">
                  <c:v>20.653281642344588</c:v>
                </c:pt>
                <c:pt idx="13">
                  <c:v>21.499549286812659</c:v>
                </c:pt>
                <c:pt idx="14">
                  <c:v>36.449952418029248</c:v>
                </c:pt>
                <c:pt idx="15">
                  <c:v>39.294087557014365</c:v>
                </c:pt>
                <c:pt idx="16">
                  <c:v>48.602883526439598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3099640"/>
        <c:axId val="393097288"/>
      </c:barChart>
      <c:catAx>
        <c:axId val="39309964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9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7288"/>
        <c:crosses val="autoZero"/>
        <c:auto val="0"/>
        <c:lblAlgn val="ctr"/>
        <c:lblOffset val="100"/>
        <c:tickLblSkip val="1"/>
        <c:noMultiLvlLbl val="0"/>
      </c:catAx>
      <c:valAx>
        <c:axId val="393097288"/>
        <c:scaling>
          <c:orientation val="minMax"/>
          <c:max val="5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9640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0157309718920496"/>
          <c:y val="0.17605343543795818"/>
          <c:w val="0.84897333333333336"/>
          <c:h val="0.63846368996147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Dat!$K$10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Dat!$J$11:$J$27</c:f>
              <c:strCache>
                <c:ptCount val="17"/>
                <c:pt idx="0">
                  <c:v>GALICIA</c:v>
                </c:pt>
                <c:pt idx="1">
                  <c:v>CASTILLA Y LEÓN</c:v>
                </c:pt>
                <c:pt idx="2">
                  <c:v>EXTREMADURA</c:v>
                </c:pt>
                <c:pt idx="3">
                  <c:v>NAVARRA</c:v>
                </c:pt>
                <c:pt idx="4">
                  <c:v>CASTILLA LA MANCHA</c:v>
                </c:pt>
                <c:pt idx="5">
                  <c:v>LA RIOJA</c:v>
                </c:pt>
                <c:pt idx="6">
                  <c:v>ANDALUCÍA</c:v>
                </c:pt>
                <c:pt idx="7">
                  <c:v>CANARIAS</c:v>
                </c:pt>
                <c:pt idx="8">
                  <c:v>MURCIA</c:v>
                </c:pt>
                <c:pt idx="9">
                  <c:v>CANTABRIA</c:v>
                </c:pt>
                <c:pt idx="10">
                  <c:v>COM. VALENCIANA</c:v>
                </c:pt>
                <c:pt idx="11">
                  <c:v>ARAGÓN</c:v>
                </c:pt>
                <c:pt idx="12">
                  <c:v>MADRID</c:v>
                </c:pt>
                <c:pt idx="13">
                  <c:v>CATALUÑA</c:v>
                </c:pt>
                <c:pt idx="14">
                  <c:v>PAÍS VASCO</c:v>
                </c:pt>
                <c:pt idx="15">
                  <c:v>BALEARES</c:v>
                </c:pt>
                <c:pt idx="16">
                  <c:v>ASTURIAS</c:v>
                </c:pt>
              </c:strCache>
            </c:strRef>
          </c:cat>
          <c:val>
            <c:numRef>
              <c:f>Dat!$K$11:$K$27</c:f>
              <c:numCache>
                <c:formatCode>0.0</c:formatCode>
                <c:ptCount val="17"/>
                <c:pt idx="0">
                  <c:v>45.889135254988915</c:v>
                </c:pt>
                <c:pt idx="1">
                  <c:v>52.468857871829506</c:v>
                </c:pt>
                <c:pt idx="2">
                  <c:v>58.509263248599744</c:v>
                </c:pt>
                <c:pt idx="3">
                  <c:v>62.745098039215684</c:v>
                </c:pt>
                <c:pt idx="4">
                  <c:v>66.205364770203317</c:v>
                </c:pt>
                <c:pt idx="5">
                  <c:v>67.239776951672866</c:v>
                </c:pt>
                <c:pt idx="6">
                  <c:v>72.122097467343849</c:v>
                </c:pt>
                <c:pt idx="7">
                  <c:v>74.259581881533094</c:v>
                </c:pt>
                <c:pt idx="8">
                  <c:v>75.543652919121584</c:v>
                </c:pt>
                <c:pt idx="9">
                  <c:v>80.269186712485677</c:v>
                </c:pt>
                <c:pt idx="10">
                  <c:v>82.584920524584092</c:v>
                </c:pt>
                <c:pt idx="11">
                  <c:v>82.763300760043435</c:v>
                </c:pt>
                <c:pt idx="12">
                  <c:v>91.542288557213936</c:v>
                </c:pt>
                <c:pt idx="13">
                  <c:v>92.992067840213423</c:v>
                </c:pt>
                <c:pt idx="14">
                  <c:v>99.958754382346882</c:v>
                </c:pt>
                <c:pt idx="15">
                  <c:v>104.60212201591511</c:v>
                </c:pt>
                <c:pt idx="16">
                  <c:v>111.02175969725639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3096112"/>
        <c:axId val="393098072"/>
      </c:barChart>
      <c:catAx>
        <c:axId val="393096112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9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8072"/>
        <c:crosses val="autoZero"/>
        <c:auto val="0"/>
        <c:lblAlgn val="ctr"/>
        <c:lblOffset val="100"/>
        <c:tickLblSkip val="1"/>
        <c:noMultiLvlLbl val="0"/>
      </c:catAx>
      <c:valAx>
        <c:axId val="393098072"/>
        <c:scaling>
          <c:orientation val="minMax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6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0157309718920496"/>
          <c:y val="0.17605343543795818"/>
          <c:w val="0.84475194052227265"/>
          <c:h val="0.63018373530080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Dat!$P$10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Dat!$O$11:$O$27</c:f>
              <c:strCache>
                <c:ptCount val="17"/>
                <c:pt idx="0">
                  <c:v>LA RIOJA</c:v>
                </c:pt>
                <c:pt idx="1">
                  <c:v>EXTREMADURA</c:v>
                </c:pt>
                <c:pt idx="2">
                  <c:v>GALICIA</c:v>
                </c:pt>
                <c:pt idx="3">
                  <c:v>CASTILLA Y LEÓN</c:v>
                </c:pt>
                <c:pt idx="4">
                  <c:v>CASTILLA LA MANCHA</c:v>
                </c:pt>
                <c:pt idx="5">
                  <c:v>PAÍS VASCO</c:v>
                </c:pt>
                <c:pt idx="6">
                  <c:v>NAVARRA</c:v>
                </c:pt>
                <c:pt idx="7">
                  <c:v>MURCIA</c:v>
                </c:pt>
                <c:pt idx="8">
                  <c:v>CANTABRIA</c:v>
                </c:pt>
                <c:pt idx="9">
                  <c:v>ARAGÓN</c:v>
                </c:pt>
                <c:pt idx="10">
                  <c:v>ANDALUCÍA</c:v>
                </c:pt>
                <c:pt idx="11">
                  <c:v>BALEARES</c:v>
                </c:pt>
                <c:pt idx="12">
                  <c:v>COM. VALENCIANA</c:v>
                </c:pt>
                <c:pt idx="13">
                  <c:v>ASTURIAS</c:v>
                </c:pt>
                <c:pt idx="14">
                  <c:v>MADRID</c:v>
                </c:pt>
                <c:pt idx="15">
                  <c:v>CANARIAS</c:v>
                </c:pt>
                <c:pt idx="16">
                  <c:v>CATALUÑA</c:v>
                </c:pt>
              </c:strCache>
            </c:strRef>
          </c:cat>
          <c:val>
            <c:numRef>
              <c:f>Dat!$P$11:$P$27</c:f>
              <c:numCache>
                <c:formatCode>0.0</c:formatCode>
                <c:ptCount val="17"/>
                <c:pt idx="0">
                  <c:v>81.767955801104932</c:v>
                </c:pt>
                <c:pt idx="1">
                  <c:v>108.84146341463419</c:v>
                </c:pt>
                <c:pt idx="2">
                  <c:v>117.25925925925927</c:v>
                </c:pt>
                <c:pt idx="3">
                  <c:v>117.8378378378379</c:v>
                </c:pt>
                <c:pt idx="4">
                  <c:v>136.83574879227052</c:v>
                </c:pt>
                <c:pt idx="5">
                  <c:v>137.50000000000003</c:v>
                </c:pt>
                <c:pt idx="6">
                  <c:v>143.06930693069307</c:v>
                </c:pt>
                <c:pt idx="7">
                  <c:v>148.94146948941469</c:v>
                </c:pt>
                <c:pt idx="8">
                  <c:v>219.37984496124034</c:v>
                </c:pt>
                <c:pt idx="9">
                  <c:v>242.41706161137444</c:v>
                </c:pt>
                <c:pt idx="10">
                  <c:v>245.04373177842569</c:v>
                </c:pt>
                <c:pt idx="11">
                  <c:v>258.51581508515818</c:v>
                </c:pt>
                <c:pt idx="12">
                  <c:v>260.88574618533687</c:v>
                </c:pt>
                <c:pt idx="13">
                  <c:v>322.72727272727275</c:v>
                </c:pt>
                <c:pt idx="14">
                  <c:v>340.79847908745251</c:v>
                </c:pt>
                <c:pt idx="15">
                  <c:v>359.09090909090912</c:v>
                </c:pt>
                <c:pt idx="16">
                  <c:v>428.96273013022011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3094152"/>
        <c:axId val="393098464"/>
      </c:barChart>
      <c:catAx>
        <c:axId val="393094152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1"/>
        <c:majorTickMark val="none"/>
        <c:minorTickMark val="none"/>
        <c:tickLblPos val="nextTo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9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8464"/>
        <c:crosses val="autoZero"/>
        <c:auto val="0"/>
        <c:lblAlgn val="ctr"/>
        <c:lblOffset val="100"/>
        <c:tickLblSkip val="1"/>
        <c:noMultiLvlLbl val="0"/>
      </c:catAx>
      <c:valAx>
        <c:axId val="393098464"/>
        <c:scaling>
          <c:orientation val="minMax"/>
          <c:max val="45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4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961229508947846E-2"/>
          <c:y val="0.17881333260602492"/>
          <c:w val="0.95963832222377043"/>
          <c:h val="0.50874345666933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CAPITALES DE PROVINCIA</c:v>
                </c:pt>
              </c:strCache>
            </c:strRef>
          </c:tx>
          <c:spPr>
            <a:solidFill>
              <a:srgbClr val="004081">
                <a:lumMod val="60000"/>
                <a:lumOff val="40000"/>
              </a:srgbClr>
            </a:solidFill>
            <a:ln>
              <a:noFill/>
            </a:ln>
          </c:spPr>
          <c:invertIfNegative val="0"/>
          <c:dPt>
            <c:idx val="42"/>
            <c:invertIfNegative val="0"/>
            <c:bubble3D val="0"/>
          </c:dPt>
          <c:dPt>
            <c:idx val="43"/>
            <c:invertIfNegative val="0"/>
            <c:bubble3D val="0"/>
          </c:dPt>
          <c:dPt>
            <c:idx val="44"/>
            <c:invertIfNegative val="0"/>
            <c:bubble3D val="0"/>
          </c:dPt>
          <c:dPt>
            <c:idx val="45"/>
            <c:invertIfNegative val="0"/>
            <c:bubble3D val="0"/>
          </c:dPt>
          <c:dPt>
            <c:idx val="46"/>
            <c:invertIfNegative val="0"/>
            <c:bubble3D val="0"/>
          </c:dPt>
          <c:dPt>
            <c:idx val="47"/>
            <c:invertIfNegative val="0"/>
            <c:bubble3D val="0"/>
          </c:dPt>
          <c:dPt>
            <c:idx val="48"/>
            <c:invertIfNegative val="0"/>
            <c:bubble3D val="0"/>
          </c:dPt>
          <c:dPt>
            <c:idx val="49"/>
            <c:invertIfNegative val="0"/>
            <c:bubble3D val="0"/>
          </c:dPt>
          <c:cat>
            <c:strRef>
              <c:f>Dat!$D$11:$D$60</c:f>
              <c:strCache>
                <c:ptCount val="50"/>
                <c:pt idx="0">
                  <c:v>Teruel</c:v>
                </c:pt>
                <c:pt idx="1">
                  <c:v>Ciudad Real</c:v>
                </c:pt>
                <c:pt idx="2">
                  <c:v>Cádiz</c:v>
                </c:pt>
                <c:pt idx="3">
                  <c:v>Jaén</c:v>
                </c:pt>
                <c:pt idx="4">
                  <c:v>Lleida</c:v>
                </c:pt>
                <c:pt idx="5">
                  <c:v>Bilbao</c:v>
                </c:pt>
                <c:pt idx="6">
                  <c:v>Cáceres</c:v>
                </c:pt>
                <c:pt idx="7">
                  <c:v>Badajoz</c:v>
                </c:pt>
                <c:pt idx="8">
                  <c:v>Soria</c:v>
                </c:pt>
                <c:pt idx="9">
                  <c:v>Huesca</c:v>
                </c:pt>
                <c:pt idx="10">
                  <c:v>Huelva</c:v>
                </c:pt>
                <c:pt idx="11">
                  <c:v>Salamanca</c:v>
                </c:pt>
                <c:pt idx="12">
                  <c:v>Ourense</c:v>
                </c:pt>
                <c:pt idx="13">
                  <c:v>Córdoba</c:v>
                </c:pt>
                <c:pt idx="14">
                  <c:v>Murcia</c:v>
                </c:pt>
                <c:pt idx="15">
                  <c:v>Zamora</c:v>
                </c:pt>
                <c:pt idx="16">
                  <c:v>Tarragona</c:v>
                </c:pt>
                <c:pt idx="17">
                  <c:v>Ávila</c:v>
                </c:pt>
                <c:pt idx="18">
                  <c:v>Oviedo</c:v>
                </c:pt>
                <c:pt idx="19">
                  <c:v>Logroño</c:v>
                </c:pt>
                <c:pt idx="20">
                  <c:v>Palencia</c:v>
                </c:pt>
                <c:pt idx="21">
                  <c:v>Cuenca</c:v>
                </c:pt>
                <c:pt idx="22">
                  <c:v>León</c:v>
                </c:pt>
                <c:pt idx="23">
                  <c:v>Albacete</c:v>
                </c:pt>
                <c:pt idx="24">
                  <c:v>Castellón</c:v>
                </c:pt>
                <c:pt idx="25">
                  <c:v>Vitoria</c:v>
                </c:pt>
                <c:pt idx="26">
                  <c:v>Guadalajara</c:v>
                </c:pt>
                <c:pt idx="27">
                  <c:v>Lugo</c:v>
                </c:pt>
                <c:pt idx="28">
                  <c:v>Valladolid</c:v>
                </c:pt>
                <c:pt idx="29">
                  <c:v>Santander</c:v>
                </c:pt>
                <c:pt idx="30">
                  <c:v>Almería</c:v>
                </c:pt>
                <c:pt idx="31">
                  <c:v>Burgos</c:v>
                </c:pt>
                <c:pt idx="32">
                  <c:v>Zaragoza</c:v>
                </c:pt>
                <c:pt idx="33">
                  <c:v>Toledo</c:v>
                </c:pt>
                <c:pt idx="34">
                  <c:v>Pontevedra</c:v>
                </c:pt>
                <c:pt idx="35">
                  <c:v>Segovia</c:v>
                </c:pt>
                <c:pt idx="36">
                  <c:v>A Coruña</c:v>
                </c:pt>
                <c:pt idx="37">
                  <c:v>Alicante / Alacant</c:v>
                </c:pt>
                <c:pt idx="38">
                  <c:v>Pamplona</c:v>
                </c:pt>
                <c:pt idx="39">
                  <c:v>Sevilla</c:v>
                </c:pt>
                <c:pt idx="40">
                  <c:v>Granada</c:v>
                </c:pt>
                <c:pt idx="41">
                  <c:v>Girona</c:v>
                </c:pt>
                <c:pt idx="42">
                  <c:v>San Sebastián</c:v>
                </c:pt>
                <c:pt idx="43">
                  <c:v>Madrid</c:v>
                </c:pt>
                <c:pt idx="44">
                  <c:v>Las Palmas de G.C.</c:v>
                </c:pt>
                <c:pt idx="45">
                  <c:v>Barcelona</c:v>
                </c:pt>
                <c:pt idx="46">
                  <c:v>Palma De Mallorca</c:v>
                </c:pt>
                <c:pt idx="47">
                  <c:v>Sta. Cruz Tenerife</c:v>
                </c:pt>
                <c:pt idx="48">
                  <c:v>València</c:v>
                </c:pt>
                <c:pt idx="49">
                  <c:v>Málaga</c:v>
                </c:pt>
              </c:strCache>
            </c:strRef>
          </c:cat>
          <c:val>
            <c:numRef>
              <c:f>Dat!$E$11:$E$60</c:f>
              <c:numCache>
                <c:formatCode>0.0</c:formatCode>
                <c:ptCount val="50"/>
                <c:pt idx="0">
                  <c:v>-0.74835605942468131</c:v>
                </c:pt>
                <c:pt idx="1">
                  <c:v>-0.13977237113154733</c:v>
                </c:pt>
                <c:pt idx="2">
                  <c:v>-9.1983243725315564E-2</c:v>
                </c:pt>
                <c:pt idx="3">
                  <c:v>3.9473992774373112</c:v>
                </c:pt>
                <c:pt idx="4">
                  <c:v>5.4875881242310696</c:v>
                </c:pt>
                <c:pt idx="5">
                  <c:v>6.9566988603923869</c:v>
                </c:pt>
                <c:pt idx="6">
                  <c:v>6.9988223752988885</c:v>
                </c:pt>
                <c:pt idx="7">
                  <c:v>7.4606930288286106</c:v>
                </c:pt>
                <c:pt idx="8">
                  <c:v>8.3070529425350799</c:v>
                </c:pt>
                <c:pt idx="9">
                  <c:v>8.3098444283404955</c:v>
                </c:pt>
                <c:pt idx="10">
                  <c:v>11.410731349049206</c:v>
                </c:pt>
                <c:pt idx="11">
                  <c:v>12.578216352588825</c:v>
                </c:pt>
                <c:pt idx="12">
                  <c:v>13.235933752347048</c:v>
                </c:pt>
                <c:pt idx="13">
                  <c:v>13.894077357180631</c:v>
                </c:pt>
                <c:pt idx="14">
                  <c:v>14.131353039940937</c:v>
                </c:pt>
                <c:pt idx="15">
                  <c:v>14.446301854224766</c:v>
                </c:pt>
                <c:pt idx="16">
                  <c:v>15.987992183860438</c:v>
                </c:pt>
                <c:pt idx="17">
                  <c:v>16.207890349071391</c:v>
                </c:pt>
                <c:pt idx="18">
                  <c:v>17.443453950221034</c:v>
                </c:pt>
                <c:pt idx="19">
                  <c:v>17.589918962994915</c:v>
                </c:pt>
                <c:pt idx="20">
                  <c:v>18.496493782921259</c:v>
                </c:pt>
                <c:pt idx="21">
                  <c:v>18.735890490809449</c:v>
                </c:pt>
                <c:pt idx="22">
                  <c:v>18.8231795973742</c:v>
                </c:pt>
                <c:pt idx="23">
                  <c:v>19.236494591372193</c:v>
                </c:pt>
                <c:pt idx="24">
                  <c:v>19.378405745552303</c:v>
                </c:pt>
                <c:pt idx="25">
                  <c:v>19.694874704862226</c:v>
                </c:pt>
                <c:pt idx="26">
                  <c:v>20.194168626891468</c:v>
                </c:pt>
                <c:pt idx="27">
                  <c:v>21.655589431126863</c:v>
                </c:pt>
                <c:pt idx="28">
                  <c:v>21.689289037043526</c:v>
                </c:pt>
                <c:pt idx="29">
                  <c:v>23.379671615696093</c:v>
                </c:pt>
                <c:pt idx="30">
                  <c:v>24.174233916956069</c:v>
                </c:pt>
                <c:pt idx="31">
                  <c:v>24.319940471008128</c:v>
                </c:pt>
                <c:pt idx="32">
                  <c:v>25.014448778183663</c:v>
                </c:pt>
                <c:pt idx="33">
                  <c:v>25.142076434216698</c:v>
                </c:pt>
                <c:pt idx="34">
                  <c:v>25.480921400721741</c:v>
                </c:pt>
                <c:pt idx="35">
                  <c:v>27.950846913914916</c:v>
                </c:pt>
                <c:pt idx="36">
                  <c:v>28.108481532884966</c:v>
                </c:pt>
                <c:pt idx="37">
                  <c:v>29.453958707359213</c:v>
                </c:pt>
                <c:pt idx="38">
                  <c:v>30.074225381996733</c:v>
                </c:pt>
                <c:pt idx="39">
                  <c:v>31.833834471610572</c:v>
                </c:pt>
                <c:pt idx="40">
                  <c:v>33.293005211865427</c:v>
                </c:pt>
                <c:pt idx="41">
                  <c:v>35.565983041440212</c:v>
                </c:pt>
                <c:pt idx="42">
                  <c:v>39.391398840231481</c:v>
                </c:pt>
                <c:pt idx="43">
                  <c:v>44.489457059256345</c:v>
                </c:pt>
                <c:pt idx="44">
                  <c:v>44.826233289396491</c:v>
                </c:pt>
                <c:pt idx="45">
                  <c:v>48.707414190936163</c:v>
                </c:pt>
                <c:pt idx="46">
                  <c:v>50.682375468131369</c:v>
                </c:pt>
                <c:pt idx="47">
                  <c:v>52.653039755756247</c:v>
                </c:pt>
                <c:pt idx="48">
                  <c:v>53.152631570228792</c:v>
                </c:pt>
                <c:pt idx="49">
                  <c:v>56.31025110789578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3093368"/>
        <c:axId val="393098856"/>
      </c:barChart>
      <c:catAx>
        <c:axId val="393093368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9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8856"/>
        <c:crosses val="autoZero"/>
        <c:auto val="0"/>
        <c:lblAlgn val="ctr"/>
        <c:lblOffset val="100"/>
        <c:tickLblSkip val="1"/>
        <c:noMultiLvlLbl val="0"/>
      </c:catAx>
      <c:valAx>
        <c:axId val="393098856"/>
        <c:scaling>
          <c:orientation val="minMax"/>
          <c:max val="60"/>
          <c:min val="-5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3368"/>
        <c:crosses val="autoZero"/>
        <c:crossBetween val="between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961229508947846E-2"/>
          <c:y val="0.17881333260602492"/>
          <c:w val="0.95963832222377043"/>
          <c:h val="0.50874345666933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2013-T4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Dat!$D$11:$D$60</c:f>
              <c:strCache>
                <c:ptCount val="50"/>
                <c:pt idx="0">
                  <c:v>San Sebastián</c:v>
                </c:pt>
                <c:pt idx="1">
                  <c:v>Ourense</c:v>
                </c:pt>
                <c:pt idx="2">
                  <c:v>A Coruña</c:v>
                </c:pt>
                <c:pt idx="3">
                  <c:v>Pamplona</c:v>
                </c:pt>
                <c:pt idx="4">
                  <c:v>Barcelona</c:v>
                </c:pt>
                <c:pt idx="5">
                  <c:v>Cádiz</c:v>
                </c:pt>
                <c:pt idx="6">
                  <c:v>Bilbao</c:v>
                </c:pt>
                <c:pt idx="7">
                  <c:v>Jaén</c:v>
                </c:pt>
                <c:pt idx="8">
                  <c:v>Palma De Mallorca</c:v>
                </c:pt>
                <c:pt idx="9">
                  <c:v>Cáceres</c:v>
                </c:pt>
                <c:pt idx="10">
                  <c:v>Teruel</c:v>
                </c:pt>
                <c:pt idx="11">
                  <c:v>Madrid</c:v>
                </c:pt>
                <c:pt idx="12">
                  <c:v>Zamora</c:v>
                </c:pt>
                <c:pt idx="13">
                  <c:v>Logroño</c:v>
                </c:pt>
                <c:pt idx="14">
                  <c:v>Lugo</c:v>
                </c:pt>
                <c:pt idx="15">
                  <c:v>Santander</c:v>
                </c:pt>
                <c:pt idx="16">
                  <c:v>Pontevedra</c:v>
                </c:pt>
                <c:pt idx="17">
                  <c:v>Salamanca</c:v>
                </c:pt>
                <c:pt idx="18">
                  <c:v>Ciudad Real</c:v>
                </c:pt>
                <c:pt idx="19">
                  <c:v>Palencia</c:v>
                </c:pt>
                <c:pt idx="20">
                  <c:v>Vitoria</c:v>
                </c:pt>
                <c:pt idx="21">
                  <c:v>Guadalajara</c:v>
                </c:pt>
                <c:pt idx="22">
                  <c:v>Badajoz</c:v>
                </c:pt>
                <c:pt idx="23">
                  <c:v>León</c:v>
                </c:pt>
                <c:pt idx="24">
                  <c:v>Albacete</c:v>
                </c:pt>
                <c:pt idx="25">
                  <c:v>Valencia</c:v>
                </c:pt>
                <c:pt idx="26">
                  <c:v>Burgos</c:v>
                </c:pt>
                <c:pt idx="27">
                  <c:v>Girona</c:v>
                </c:pt>
                <c:pt idx="28">
                  <c:v>Málaga</c:v>
                </c:pt>
                <c:pt idx="29">
                  <c:v>Granada</c:v>
                </c:pt>
                <c:pt idx="30">
                  <c:v>Soria</c:v>
                </c:pt>
                <c:pt idx="31">
                  <c:v>Toledo</c:v>
                </c:pt>
                <c:pt idx="32">
                  <c:v>Valladolid</c:v>
                </c:pt>
                <c:pt idx="33">
                  <c:v>Sevilla</c:v>
                </c:pt>
                <c:pt idx="34">
                  <c:v>Huesca</c:v>
                </c:pt>
                <c:pt idx="35">
                  <c:v>Córdoba</c:v>
                </c:pt>
                <c:pt idx="36">
                  <c:v>Cuenca</c:v>
                </c:pt>
                <c:pt idx="37">
                  <c:v>Oviedo</c:v>
                </c:pt>
                <c:pt idx="38">
                  <c:v>Zaragoza</c:v>
                </c:pt>
                <c:pt idx="39">
                  <c:v>Castellón</c:v>
                </c:pt>
                <c:pt idx="40">
                  <c:v>Segovia</c:v>
                </c:pt>
                <c:pt idx="41">
                  <c:v>Alicante</c:v>
                </c:pt>
                <c:pt idx="42">
                  <c:v>Ávila</c:v>
                </c:pt>
                <c:pt idx="43">
                  <c:v>Tarragona</c:v>
                </c:pt>
                <c:pt idx="44">
                  <c:v>Las Palmas de G.C.</c:v>
                </c:pt>
                <c:pt idx="45">
                  <c:v>Murcia</c:v>
                </c:pt>
                <c:pt idx="46">
                  <c:v>Almería</c:v>
                </c:pt>
                <c:pt idx="47">
                  <c:v>Huelva</c:v>
                </c:pt>
                <c:pt idx="48">
                  <c:v>Sta. Cruz Tenerife</c:v>
                </c:pt>
                <c:pt idx="49">
                  <c:v>Lleida</c:v>
                </c:pt>
              </c:strCache>
            </c:strRef>
          </c:cat>
          <c:val>
            <c:numRef>
              <c:f>Dat!$E$11:$E$60</c:f>
              <c:numCache>
                <c:formatCode>0.0</c:formatCode>
                <c:ptCount val="50"/>
                <c:pt idx="0">
                  <c:v>3.3777256162158067</c:v>
                </c:pt>
                <c:pt idx="1">
                  <c:v>3.2431246519965735</c:v>
                </c:pt>
                <c:pt idx="2">
                  <c:v>3.2284508874268329</c:v>
                </c:pt>
                <c:pt idx="3">
                  <c:v>4.3642581160093794</c:v>
                </c:pt>
                <c:pt idx="4">
                  <c:v>4.6205847449264743</c:v>
                </c:pt>
                <c:pt idx="5">
                  <c:v>5.0506245007764994</c:v>
                </c:pt>
                <c:pt idx="6">
                  <c:v>4.521457652483388</c:v>
                </c:pt>
                <c:pt idx="7">
                  <c:v>4.0473358185805397</c:v>
                </c:pt>
                <c:pt idx="8">
                  <c:v>5.3479334204701345</c:v>
                </c:pt>
                <c:pt idx="9">
                  <c:v>4.0758623473746569</c:v>
                </c:pt>
                <c:pt idx="10">
                  <c:v>4.5313302393839372</c:v>
                </c:pt>
                <c:pt idx="11">
                  <c:v>4.762936919192347</c:v>
                </c:pt>
                <c:pt idx="12">
                  <c:v>3.9071822682448816</c:v>
                </c:pt>
                <c:pt idx="13">
                  <c:v>4.3433083073255139</c:v>
                </c:pt>
                <c:pt idx="14">
                  <c:v>3.7065717095540123</c:v>
                </c:pt>
                <c:pt idx="15">
                  <c:v>3.6880767661901994</c:v>
                </c:pt>
                <c:pt idx="16">
                  <c:v>4.4809371072190043</c:v>
                </c:pt>
                <c:pt idx="17">
                  <c:v>4.1557840997167936</c:v>
                </c:pt>
                <c:pt idx="18">
                  <c:v>4.3141057727782854</c:v>
                </c:pt>
                <c:pt idx="19">
                  <c:v>3.7567244732772878</c:v>
                </c:pt>
                <c:pt idx="20">
                  <c:v>4.428661688208356</c:v>
                </c:pt>
                <c:pt idx="21">
                  <c:v>4.589898715791187</c:v>
                </c:pt>
                <c:pt idx="22">
                  <c:v>4.3678157716382948</c:v>
                </c:pt>
                <c:pt idx="23">
                  <c:v>4.1440677458689281</c:v>
                </c:pt>
                <c:pt idx="24">
                  <c:v>4.0732328897856842</c:v>
                </c:pt>
                <c:pt idx="25">
                  <c:v>4.7221568363348991</c:v>
                </c:pt>
                <c:pt idx="26">
                  <c:v>4.239141051387727</c:v>
                </c:pt>
                <c:pt idx="27">
                  <c:v>4.5748802767680692</c:v>
                </c:pt>
                <c:pt idx="28">
                  <c:v>4.9293539969206428</c:v>
                </c:pt>
                <c:pt idx="29">
                  <c:v>4.4913384968818795</c:v>
                </c:pt>
                <c:pt idx="30">
                  <c:v>4.5350460092074396</c:v>
                </c:pt>
                <c:pt idx="31">
                  <c:v>4.2030983524585057</c:v>
                </c:pt>
                <c:pt idx="32">
                  <c:v>4.5363231222979215</c:v>
                </c:pt>
                <c:pt idx="33">
                  <c:v>4.7272573677803358</c:v>
                </c:pt>
                <c:pt idx="34">
                  <c:v>5.0118121324223628</c:v>
                </c:pt>
                <c:pt idx="35">
                  <c:v>4.9638254071871657</c:v>
                </c:pt>
                <c:pt idx="36">
                  <c:v>4.6729832852858904</c:v>
                </c:pt>
                <c:pt idx="37">
                  <c:v>4.437101791419221</c:v>
                </c:pt>
                <c:pt idx="38">
                  <c:v>4.6398321860684293</c:v>
                </c:pt>
                <c:pt idx="39">
                  <c:v>4.289082986578987</c:v>
                </c:pt>
                <c:pt idx="40">
                  <c:v>4.1310061317026658</c:v>
                </c:pt>
                <c:pt idx="41">
                  <c:v>5.1840759520335933</c:v>
                </c:pt>
                <c:pt idx="42">
                  <c:v>4.4258639568596543</c:v>
                </c:pt>
                <c:pt idx="43">
                  <c:v>4.5938550201982942</c:v>
                </c:pt>
                <c:pt idx="44">
                  <c:v>5.6794710796812975</c:v>
                </c:pt>
                <c:pt idx="45">
                  <c:v>4.5426508127982288</c:v>
                </c:pt>
                <c:pt idx="46">
                  <c:v>4.4973433256194344</c:v>
                </c:pt>
                <c:pt idx="47">
                  <c:v>5.0687156467272061</c:v>
                </c:pt>
                <c:pt idx="48">
                  <c:v>4.4901169930245892</c:v>
                </c:pt>
                <c:pt idx="49">
                  <c:v>7.0522268873823366</c:v>
                </c:pt>
              </c:numCache>
            </c:numRef>
          </c:val>
        </c:ser>
        <c:ser>
          <c:idx val="1"/>
          <c:order val="1"/>
          <c:tx>
            <c:strRef>
              <c:f>Dat!$F$10</c:f>
              <c:strCache>
                <c:ptCount val="1"/>
                <c:pt idx="0">
                  <c:v>2018-T4</c:v>
                </c:pt>
              </c:strCache>
            </c:strRef>
          </c:tx>
          <c:spPr>
            <a:solidFill>
              <a:srgbClr val="A32938">
                <a:lumMod val="60000"/>
                <a:lumOff val="40000"/>
              </a:srgbClr>
            </a:solidFill>
          </c:spPr>
          <c:invertIfNegative val="0"/>
          <c:cat>
            <c:strRef>
              <c:f>Dat!$D$11:$D$60</c:f>
              <c:strCache>
                <c:ptCount val="50"/>
                <c:pt idx="0">
                  <c:v>San Sebastián</c:v>
                </c:pt>
                <c:pt idx="1">
                  <c:v>Ourense</c:v>
                </c:pt>
                <c:pt idx="2">
                  <c:v>A Coruña</c:v>
                </c:pt>
                <c:pt idx="3">
                  <c:v>Pamplona</c:v>
                </c:pt>
                <c:pt idx="4">
                  <c:v>Barcelona</c:v>
                </c:pt>
                <c:pt idx="5">
                  <c:v>Cádiz</c:v>
                </c:pt>
                <c:pt idx="6">
                  <c:v>Bilbao</c:v>
                </c:pt>
                <c:pt idx="7">
                  <c:v>Jaén</c:v>
                </c:pt>
                <c:pt idx="8">
                  <c:v>Palma De Mallorca</c:v>
                </c:pt>
                <c:pt idx="9">
                  <c:v>Cáceres</c:v>
                </c:pt>
                <c:pt idx="10">
                  <c:v>Teruel</c:v>
                </c:pt>
                <c:pt idx="11">
                  <c:v>Madrid</c:v>
                </c:pt>
                <c:pt idx="12">
                  <c:v>Zamora</c:v>
                </c:pt>
                <c:pt idx="13">
                  <c:v>Logroño</c:v>
                </c:pt>
                <c:pt idx="14">
                  <c:v>Lugo</c:v>
                </c:pt>
                <c:pt idx="15">
                  <c:v>Santander</c:v>
                </c:pt>
                <c:pt idx="16">
                  <c:v>Pontevedra</c:v>
                </c:pt>
                <c:pt idx="17">
                  <c:v>Salamanca</c:v>
                </c:pt>
                <c:pt idx="18">
                  <c:v>Ciudad Real</c:v>
                </c:pt>
                <c:pt idx="19">
                  <c:v>Palencia</c:v>
                </c:pt>
                <c:pt idx="20">
                  <c:v>Vitoria</c:v>
                </c:pt>
                <c:pt idx="21">
                  <c:v>Guadalajara</c:v>
                </c:pt>
                <c:pt idx="22">
                  <c:v>Badajoz</c:v>
                </c:pt>
                <c:pt idx="23">
                  <c:v>León</c:v>
                </c:pt>
                <c:pt idx="24">
                  <c:v>Albacete</c:v>
                </c:pt>
                <c:pt idx="25">
                  <c:v>Valencia</c:v>
                </c:pt>
                <c:pt idx="26">
                  <c:v>Burgos</c:v>
                </c:pt>
                <c:pt idx="27">
                  <c:v>Girona</c:v>
                </c:pt>
                <c:pt idx="28">
                  <c:v>Málaga</c:v>
                </c:pt>
                <c:pt idx="29">
                  <c:v>Granada</c:v>
                </c:pt>
                <c:pt idx="30">
                  <c:v>Soria</c:v>
                </c:pt>
                <c:pt idx="31">
                  <c:v>Toledo</c:v>
                </c:pt>
                <c:pt idx="32">
                  <c:v>Valladolid</c:v>
                </c:pt>
                <c:pt idx="33">
                  <c:v>Sevilla</c:v>
                </c:pt>
                <c:pt idx="34">
                  <c:v>Huesca</c:v>
                </c:pt>
                <c:pt idx="35">
                  <c:v>Córdoba</c:v>
                </c:pt>
                <c:pt idx="36">
                  <c:v>Cuenca</c:v>
                </c:pt>
                <c:pt idx="37">
                  <c:v>Oviedo</c:v>
                </c:pt>
                <c:pt idx="38">
                  <c:v>Zaragoza</c:v>
                </c:pt>
                <c:pt idx="39">
                  <c:v>Castellón</c:v>
                </c:pt>
                <c:pt idx="40">
                  <c:v>Segovia</c:v>
                </c:pt>
                <c:pt idx="41">
                  <c:v>Alicante</c:v>
                </c:pt>
                <c:pt idx="42">
                  <c:v>Ávila</c:v>
                </c:pt>
                <c:pt idx="43">
                  <c:v>Tarragona</c:v>
                </c:pt>
                <c:pt idx="44">
                  <c:v>Las Palmas de G.C.</c:v>
                </c:pt>
                <c:pt idx="45">
                  <c:v>Murcia</c:v>
                </c:pt>
                <c:pt idx="46">
                  <c:v>Almería</c:v>
                </c:pt>
                <c:pt idx="47">
                  <c:v>Huelva</c:v>
                </c:pt>
                <c:pt idx="48">
                  <c:v>Sta. Cruz Tenerife</c:v>
                </c:pt>
                <c:pt idx="49">
                  <c:v>Lleida</c:v>
                </c:pt>
              </c:strCache>
            </c:strRef>
          </c:cat>
          <c:val>
            <c:numRef>
              <c:f>Dat!$F$11:$F$60</c:f>
              <c:numCache>
                <c:formatCode>0.0</c:formatCode>
                <c:ptCount val="50"/>
                <c:pt idx="0">
                  <c:v>4.1660496278272179</c:v>
                </c:pt>
                <c:pt idx="1">
                  <c:v>4.3192193052502148</c:v>
                </c:pt>
                <c:pt idx="2">
                  <c:v>4.6539054237985216</c:v>
                </c:pt>
                <c:pt idx="3">
                  <c:v>4.6681515023124067</c:v>
                </c:pt>
                <c:pt idx="4">
                  <c:v>4.775533536358668</c:v>
                </c:pt>
                <c:pt idx="5">
                  <c:v>4.7782529711603248</c:v>
                </c:pt>
                <c:pt idx="6">
                  <c:v>4.8789081811480379</c:v>
                </c:pt>
                <c:pt idx="7">
                  <c:v>4.9736086205809942</c:v>
                </c:pt>
                <c:pt idx="8">
                  <c:v>4.9957835383282179</c:v>
                </c:pt>
                <c:pt idx="9">
                  <c:v>5.004609514462163</c:v>
                </c:pt>
                <c:pt idx="10">
                  <c:v>5.0493327577051552</c:v>
                </c:pt>
                <c:pt idx="11">
                  <c:v>5.0524702163661068</c:v>
                </c:pt>
                <c:pt idx="12">
                  <c:v>5.0971458465049571</c:v>
                </c:pt>
                <c:pt idx="13">
                  <c:v>5.1754224746324029</c:v>
                </c:pt>
                <c:pt idx="14">
                  <c:v>5.1981593399851693</c:v>
                </c:pt>
                <c:pt idx="15">
                  <c:v>5.2712696256765446</c:v>
                </c:pt>
                <c:pt idx="16">
                  <c:v>5.3112268155836162</c:v>
                </c:pt>
                <c:pt idx="17">
                  <c:v>5.3395092248038134</c:v>
                </c:pt>
                <c:pt idx="18">
                  <c:v>5.3431338339832495</c:v>
                </c:pt>
                <c:pt idx="19">
                  <c:v>5.3793829740819765</c:v>
                </c:pt>
                <c:pt idx="20">
                  <c:v>5.3878844169336588</c:v>
                </c:pt>
                <c:pt idx="21">
                  <c:v>5.412085452906636</c:v>
                </c:pt>
                <c:pt idx="22">
                  <c:v>5.4179400718624677</c:v>
                </c:pt>
                <c:pt idx="23">
                  <c:v>5.4920708476733608</c:v>
                </c:pt>
                <c:pt idx="24">
                  <c:v>5.5123739650751356</c:v>
                </c:pt>
                <c:pt idx="25">
                  <c:v>5.5191823695786688</c:v>
                </c:pt>
                <c:pt idx="26">
                  <c:v>5.5491921450784583</c:v>
                </c:pt>
                <c:pt idx="27">
                  <c:v>5.5893137012985123</c:v>
                </c:pt>
                <c:pt idx="28">
                  <c:v>5.6748930873934782</c:v>
                </c:pt>
                <c:pt idx="29">
                  <c:v>5.7134354824226303</c:v>
                </c:pt>
                <c:pt idx="30">
                  <c:v>5.7295753282408759</c:v>
                </c:pt>
                <c:pt idx="31">
                  <c:v>5.7463288373583561</c:v>
                </c:pt>
                <c:pt idx="32">
                  <c:v>5.7475659745136802</c:v>
                </c:pt>
                <c:pt idx="33">
                  <c:v>5.8594746282768968</c:v>
                </c:pt>
                <c:pt idx="34">
                  <c:v>5.9000415905218562</c:v>
                </c:pt>
                <c:pt idx="35">
                  <c:v>5.9370705179259673</c:v>
                </c:pt>
                <c:pt idx="36">
                  <c:v>5.9547880330741325</c:v>
                </c:pt>
                <c:pt idx="37">
                  <c:v>6.1048209799766981</c:v>
                </c:pt>
                <c:pt idx="38">
                  <c:v>6.1507152451548786</c:v>
                </c:pt>
                <c:pt idx="39">
                  <c:v>6.1571146732503497</c:v>
                </c:pt>
                <c:pt idx="40">
                  <c:v>6.1871538413040685</c:v>
                </c:pt>
                <c:pt idx="41">
                  <c:v>6.2637673614572744</c:v>
                </c:pt>
                <c:pt idx="42">
                  <c:v>6.3956571319870488</c:v>
                </c:pt>
                <c:pt idx="43">
                  <c:v>6.4360481557464864</c:v>
                </c:pt>
                <c:pt idx="44">
                  <c:v>6.4750211684240524</c:v>
                </c:pt>
                <c:pt idx="45">
                  <c:v>6.6080737630538104</c:v>
                </c:pt>
                <c:pt idx="46">
                  <c:v>6.713721563014837</c:v>
                </c:pt>
                <c:pt idx="47">
                  <c:v>6.8063789998874062</c:v>
                </c:pt>
                <c:pt idx="48">
                  <c:v>7.170765130055937</c:v>
                </c:pt>
                <c:pt idx="49">
                  <c:v>7.5954793080813152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3094936"/>
        <c:axId val="393099248"/>
      </c:barChart>
      <c:catAx>
        <c:axId val="393094936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9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9248"/>
        <c:crosses val="autoZero"/>
        <c:auto val="0"/>
        <c:lblAlgn val="ctr"/>
        <c:lblOffset val="100"/>
        <c:tickLblSkip val="1"/>
        <c:noMultiLvlLbl val="0"/>
      </c:catAx>
      <c:valAx>
        <c:axId val="393099248"/>
        <c:scaling>
          <c:orientation val="minMax"/>
          <c:max val="8"/>
          <c:min val="2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4936"/>
        <c:crosses val="autoZero"/>
        <c:crossBetween val="between"/>
        <c:majorUnit val="1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42942316191734708"/>
          <c:y val="0.91698404912721909"/>
          <c:w val="0.13518555112227773"/>
          <c:h val="4.437588138150636E-2"/>
        </c:manualLayout>
      </c:layout>
      <c:overlay val="0"/>
      <c:txPr>
        <a:bodyPr/>
        <a:lstStyle/>
        <a:p>
          <a:pPr>
            <a:defRPr sz="900">
              <a:solidFill>
                <a:sysClr val="windowText" lastClr="000000"/>
              </a:solidFill>
              <a:latin typeface="BdE Neue Helvetica 47 LightCn" panose="020B040602020203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907824506947056E-2"/>
          <c:y val="0.1763528625462529"/>
          <c:w val="0.87861414997918064"/>
          <c:h val="0.61767537833105468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ALQUILER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Dat!$E$11:$E$24</c:f>
              <c:numCache>
                <c:formatCode>0.0</c:formatCode>
                <c:ptCount val="14"/>
                <c:pt idx="0">
                  <c:v>10</c:v>
                </c:pt>
                <c:pt idx="1">
                  <c:v>9.5</c:v>
                </c:pt>
                <c:pt idx="2">
                  <c:v>10.3</c:v>
                </c:pt>
                <c:pt idx="3">
                  <c:v>10.4</c:v>
                </c:pt>
                <c:pt idx="4">
                  <c:v>11</c:v>
                </c:pt>
                <c:pt idx="5">
                  <c:v>11.3</c:v>
                </c:pt>
                <c:pt idx="6">
                  <c:v>11.4</c:v>
                </c:pt>
                <c:pt idx="7">
                  <c:v>12.1</c:v>
                </c:pt>
                <c:pt idx="8">
                  <c:v>12</c:v>
                </c:pt>
                <c:pt idx="9">
                  <c:v>12.9</c:v>
                </c:pt>
                <c:pt idx="10">
                  <c:v>12.4</c:v>
                </c:pt>
                <c:pt idx="11">
                  <c:v>13.1</c:v>
                </c:pt>
                <c:pt idx="12">
                  <c:v>13.8</c:v>
                </c:pt>
                <c:pt idx="13">
                  <c:v>14.3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813832"/>
        <c:axId val="403818928"/>
      </c:lineChart>
      <c:catAx>
        <c:axId val="403813832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8928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403818928"/>
        <c:scaling>
          <c:orientation val="minMax"/>
          <c:max val="16"/>
          <c:min val="8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3832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883257664896507E-2"/>
          <c:y val="0.17605343543795818"/>
          <c:w val="0.91551468224465027"/>
          <c:h val="0.630183735300802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Dat!$K$10</c:f>
              <c:strCache>
                <c:ptCount val="1"/>
                <c:pt idx="0">
                  <c:v>ALQUILER A PRECIO DE MERCADO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 w="38100">
              <a:noFill/>
            </a:ln>
          </c:spPr>
          <c:invertIfNegative val="0"/>
          <c:dPt>
            <c:idx val="7"/>
            <c:invertIfNegative val="0"/>
            <c:bubble3D val="0"/>
            <c:spPr>
              <a:solidFill>
                <a:srgbClr val="A32938">
                  <a:lumMod val="60000"/>
                  <a:lumOff val="40000"/>
                </a:srgbClr>
              </a:solidFill>
              <a:ln w="38100">
                <a:noFill/>
              </a:ln>
            </c:spPr>
          </c:dPt>
          <c:dPt>
            <c:idx val="14"/>
            <c:invertIfNegative val="0"/>
            <c:bubble3D val="0"/>
            <c:spPr>
              <a:solidFill>
                <a:srgbClr val="A32938">
                  <a:lumMod val="60000"/>
                  <a:lumOff val="40000"/>
                </a:srgbClr>
              </a:solidFill>
              <a:ln w="38100">
                <a:noFill/>
              </a:ln>
            </c:spPr>
          </c:dPt>
          <c:dPt>
            <c:idx val="17"/>
            <c:invertIfNegative val="0"/>
            <c:bubble3D val="0"/>
          </c:dPt>
          <c:cat>
            <c:strRef>
              <c:f>Dat!$J$11:$J$39</c:f>
              <c:strCache>
                <c:ptCount val="29"/>
                <c:pt idx="0">
                  <c:v>DE</c:v>
                </c:pt>
                <c:pt idx="1">
                  <c:v>DK</c:v>
                </c:pt>
                <c:pt idx="2">
                  <c:v>SE</c:v>
                </c:pt>
                <c:pt idx="3">
                  <c:v>AT</c:v>
                </c:pt>
                <c:pt idx="4">
                  <c:v>NL</c:v>
                </c:pt>
                <c:pt idx="5">
                  <c:v>GR</c:v>
                </c:pt>
                <c:pt idx="6">
                  <c:v>LU</c:v>
                </c:pt>
                <c:pt idx="7">
                  <c:v>UE28</c:v>
                </c:pt>
                <c:pt idx="8">
                  <c:v>FR</c:v>
                </c:pt>
                <c:pt idx="9">
                  <c:v>BE</c:v>
                </c:pt>
                <c:pt idx="10">
                  <c:v>IT</c:v>
                </c:pt>
                <c:pt idx="11">
                  <c:v>GB</c:v>
                </c:pt>
                <c:pt idx="12">
                  <c:v>CZ</c:v>
                </c:pt>
                <c:pt idx="13">
                  <c:v>CY</c:v>
                </c:pt>
                <c:pt idx="14">
                  <c:v>ES</c:v>
                </c:pt>
                <c:pt idx="15">
                  <c:v>FI</c:v>
                </c:pt>
                <c:pt idx="16">
                  <c:v>PT</c:v>
                </c:pt>
                <c:pt idx="17">
                  <c:v>IE</c:v>
                </c:pt>
                <c:pt idx="18">
                  <c:v>SK</c:v>
                </c:pt>
                <c:pt idx="19">
                  <c:v>LV</c:v>
                </c:pt>
                <c:pt idx="20">
                  <c:v>SI</c:v>
                </c:pt>
                <c:pt idx="21">
                  <c:v>HU</c:v>
                </c:pt>
                <c:pt idx="22">
                  <c:v>MT</c:v>
                </c:pt>
                <c:pt idx="23">
                  <c:v>PL</c:v>
                </c:pt>
                <c:pt idx="24">
                  <c:v>EE</c:v>
                </c:pt>
                <c:pt idx="25">
                  <c:v>BG</c:v>
                </c:pt>
                <c:pt idx="26">
                  <c:v>LT</c:v>
                </c:pt>
                <c:pt idx="27">
                  <c:v>HR</c:v>
                </c:pt>
                <c:pt idx="28">
                  <c:v>RO</c:v>
                </c:pt>
              </c:strCache>
            </c:strRef>
          </c:cat>
          <c:val>
            <c:numRef>
              <c:f>Dat!$K$11:$K$39</c:f>
              <c:numCache>
                <c:formatCode>0.0</c:formatCode>
                <c:ptCount val="29"/>
                <c:pt idx="0">
                  <c:v>40</c:v>
                </c:pt>
                <c:pt idx="1">
                  <c:v>37.700000000000003</c:v>
                </c:pt>
                <c:pt idx="2">
                  <c:v>34</c:v>
                </c:pt>
                <c:pt idx="3">
                  <c:v>30.1</c:v>
                </c:pt>
                <c:pt idx="4">
                  <c:v>29.8</c:v>
                </c:pt>
                <c:pt idx="5">
                  <c:v>21</c:v>
                </c:pt>
                <c:pt idx="6">
                  <c:v>20.8</c:v>
                </c:pt>
                <c:pt idx="7">
                  <c:v>20</c:v>
                </c:pt>
                <c:pt idx="8">
                  <c:v>19.2</c:v>
                </c:pt>
                <c:pt idx="9">
                  <c:v>18.7</c:v>
                </c:pt>
                <c:pt idx="10">
                  <c:v>18</c:v>
                </c:pt>
                <c:pt idx="11">
                  <c:v>17</c:v>
                </c:pt>
                <c:pt idx="12">
                  <c:v>15.5</c:v>
                </c:pt>
                <c:pt idx="13">
                  <c:v>14.4</c:v>
                </c:pt>
                <c:pt idx="14">
                  <c:v>14.4</c:v>
                </c:pt>
                <c:pt idx="15">
                  <c:v>13.4</c:v>
                </c:pt>
                <c:pt idx="16">
                  <c:v>12.8</c:v>
                </c:pt>
                <c:pt idx="17">
                  <c:v>12.5</c:v>
                </c:pt>
                <c:pt idx="18">
                  <c:v>8.5</c:v>
                </c:pt>
                <c:pt idx="19">
                  <c:v>7.9</c:v>
                </c:pt>
                <c:pt idx="20">
                  <c:v>5.4</c:v>
                </c:pt>
                <c:pt idx="21">
                  <c:v>5.4</c:v>
                </c:pt>
                <c:pt idx="22">
                  <c:v>4.5999999999999996</c:v>
                </c:pt>
                <c:pt idx="23">
                  <c:v>4.3</c:v>
                </c:pt>
                <c:pt idx="24">
                  <c:v>4</c:v>
                </c:pt>
                <c:pt idx="25">
                  <c:v>3</c:v>
                </c:pt>
                <c:pt idx="26">
                  <c:v>1.5</c:v>
                </c:pt>
                <c:pt idx="27">
                  <c:v>1.5</c:v>
                </c:pt>
                <c:pt idx="2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3819320"/>
        <c:axId val="403814224"/>
      </c:barChart>
      <c:catAx>
        <c:axId val="40381932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1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9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422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03814224"/>
        <c:scaling>
          <c:orientation val="minMax"/>
          <c:max val="5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9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907824506947056E-2"/>
          <c:y val="0.1763528625462529"/>
          <c:w val="0.87861414997918064"/>
          <c:h val="0.61767537833105468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    DE 16 A 29 AÑOS</c:v>
                </c:pt>
              </c:strCache>
            </c:strRef>
          </c:tx>
          <c:spPr>
            <a:ln w="3175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Dat!$E$11:$E$24</c:f>
              <c:numCache>
                <c:formatCode>0.0</c:formatCode>
                <c:ptCount val="14"/>
                <c:pt idx="0">
                  <c:v>37.6</c:v>
                </c:pt>
                <c:pt idx="1">
                  <c:v>31.6</c:v>
                </c:pt>
                <c:pt idx="2">
                  <c:v>25.5</c:v>
                </c:pt>
                <c:pt idx="3">
                  <c:v>28.4</c:v>
                </c:pt>
                <c:pt idx="4">
                  <c:v>32.299999999999997</c:v>
                </c:pt>
                <c:pt idx="5">
                  <c:v>33.700000000000003</c:v>
                </c:pt>
                <c:pt idx="6">
                  <c:v>36.4</c:v>
                </c:pt>
                <c:pt idx="7">
                  <c:v>40.299999999999997</c:v>
                </c:pt>
                <c:pt idx="8">
                  <c:v>39</c:v>
                </c:pt>
                <c:pt idx="9">
                  <c:v>41.8</c:v>
                </c:pt>
                <c:pt idx="10">
                  <c:v>47.4</c:v>
                </c:pt>
                <c:pt idx="11">
                  <c:v>43.1</c:v>
                </c:pt>
                <c:pt idx="12">
                  <c:v>47.8</c:v>
                </c:pt>
                <c:pt idx="13">
                  <c:v>48.9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Dat!$F$10</c:f>
              <c:strCache>
                <c:ptCount val="1"/>
                <c:pt idx="0">
                  <c:v>    DE 30 A 44 AÑOS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Dat!$D$11:$D$24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Dat!$F$11:$F$24</c:f>
              <c:numCache>
                <c:formatCode>0.0</c:formatCode>
                <c:ptCount val="14"/>
                <c:pt idx="0">
                  <c:v>15.5</c:v>
                </c:pt>
                <c:pt idx="1">
                  <c:v>15</c:v>
                </c:pt>
                <c:pt idx="2">
                  <c:v>17.100000000000001</c:v>
                </c:pt>
                <c:pt idx="3">
                  <c:v>15.8</c:v>
                </c:pt>
                <c:pt idx="4">
                  <c:v>16.2</c:v>
                </c:pt>
                <c:pt idx="5">
                  <c:v>16.399999999999999</c:v>
                </c:pt>
                <c:pt idx="6">
                  <c:v>16.600000000000001</c:v>
                </c:pt>
                <c:pt idx="7">
                  <c:v>18.399999999999999</c:v>
                </c:pt>
                <c:pt idx="8">
                  <c:v>19</c:v>
                </c:pt>
                <c:pt idx="9">
                  <c:v>21.3</c:v>
                </c:pt>
                <c:pt idx="10">
                  <c:v>19.8</c:v>
                </c:pt>
                <c:pt idx="11">
                  <c:v>22.5</c:v>
                </c:pt>
                <c:pt idx="12">
                  <c:v>24.2</c:v>
                </c:pt>
                <c:pt idx="13">
                  <c:v>25.1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Dat!$G$10</c:f>
              <c:strCache>
                <c:ptCount val="1"/>
                <c:pt idx="0">
                  <c:v>    DE 45 A 64 AÑOS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Dat!$G$11:$G$24</c:f>
              <c:numCache>
                <c:formatCode>0.0</c:formatCode>
                <c:ptCount val="14"/>
                <c:pt idx="0">
                  <c:v>6.5</c:v>
                </c:pt>
                <c:pt idx="1">
                  <c:v>6</c:v>
                </c:pt>
                <c:pt idx="2">
                  <c:v>7</c:v>
                </c:pt>
                <c:pt idx="3">
                  <c:v>7.3</c:v>
                </c:pt>
                <c:pt idx="4">
                  <c:v>8</c:v>
                </c:pt>
                <c:pt idx="5">
                  <c:v>8.6999999999999993</c:v>
                </c:pt>
                <c:pt idx="6">
                  <c:v>8.1999999999999993</c:v>
                </c:pt>
                <c:pt idx="7">
                  <c:v>9</c:v>
                </c:pt>
                <c:pt idx="8">
                  <c:v>9.3000000000000007</c:v>
                </c:pt>
                <c:pt idx="9">
                  <c:v>9.4</c:v>
                </c:pt>
                <c:pt idx="10">
                  <c:v>9.5</c:v>
                </c:pt>
                <c:pt idx="11">
                  <c:v>10.3</c:v>
                </c:pt>
                <c:pt idx="12">
                  <c:v>10.9</c:v>
                </c:pt>
                <c:pt idx="13">
                  <c:v>11.3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Dat!$H$10</c:f>
              <c:strCache>
                <c:ptCount val="1"/>
                <c:pt idx="0">
                  <c:v>    65 Y MÁS AÑOS</c:v>
                </c:pt>
              </c:strCache>
            </c:strRef>
          </c:tx>
          <c:spPr>
            <a:ln w="3175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Dat!$H$11:$H$24</c:f>
              <c:numCache>
                <c:formatCode>0.0</c:formatCode>
                <c:ptCount val="14"/>
                <c:pt idx="0">
                  <c:v>3.2</c:v>
                </c:pt>
                <c:pt idx="1">
                  <c:v>3.3</c:v>
                </c:pt>
                <c:pt idx="2">
                  <c:v>3.8</c:v>
                </c:pt>
                <c:pt idx="3">
                  <c:v>3.6</c:v>
                </c:pt>
                <c:pt idx="4">
                  <c:v>3.7</c:v>
                </c:pt>
                <c:pt idx="5">
                  <c:v>3.5</c:v>
                </c:pt>
                <c:pt idx="6">
                  <c:v>3.8</c:v>
                </c:pt>
                <c:pt idx="7">
                  <c:v>3.2</c:v>
                </c:pt>
                <c:pt idx="8">
                  <c:v>2.8</c:v>
                </c:pt>
                <c:pt idx="9">
                  <c:v>3.3</c:v>
                </c:pt>
                <c:pt idx="10">
                  <c:v>2.9</c:v>
                </c:pt>
                <c:pt idx="11">
                  <c:v>3.5</c:v>
                </c:pt>
                <c:pt idx="12">
                  <c:v>3.7</c:v>
                </c:pt>
                <c:pt idx="13">
                  <c:v>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810304"/>
        <c:axId val="403818144"/>
      </c:lineChart>
      <c:catAx>
        <c:axId val="403810304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8144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403818144"/>
        <c:scaling>
          <c:orientation val="minMax"/>
          <c:max val="60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0304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5613304397152242"/>
          <c:y val="0.89435866713866874"/>
          <c:w val="0.71547725644807814"/>
          <c:h val="8.834971725258467E-2"/>
        </c:manualLayout>
      </c:layout>
      <c:overlay val="0"/>
      <c:txPr>
        <a:bodyPr/>
        <a:lstStyle/>
        <a:p>
          <a:pPr>
            <a:defRPr sz="900">
              <a:solidFill>
                <a:sysClr val="windowText" lastClr="000000"/>
              </a:solidFill>
              <a:latin typeface="BdE Neue Helvetica 47 LightCn" panose="020B040602020203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795807248380538E-2"/>
          <c:y val="0.17605347862873683"/>
          <c:w val="0.89770847249623309"/>
          <c:h val="0.63018373530080263"/>
        </c:manualLayout>
      </c:layout>
      <c:lineChart>
        <c:grouping val="standard"/>
        <c:varyColors val="0"/>
        <c:ser>
          <c:idx val="0"/>
          <c:order val="0"/>
          <c:tx>
            <c:strRef>
              <c:f>Dat!$L$10</c:f>
              <c:strCache>
                <c:ptCount val="1"/>
                <c:pt idx="0">
                  <c:v>ESPAÑOLA</c:v>
                </c:pt>
              </c:strCache>
            </c:strRef>
          </c:tx>
          <c:spPr>
            <a:ln w="31750">
              <a:solidFill>
                <a:schemeClr val="tx2"/>
              </a:solidFill>
            </a:ln>
          </c:spPr>
          <c:marker>
            <c:symbol val="none"/>
          </c:marker>
          <c:dPt>
            <c:idx val="17"/>
            <c:bubble3D val="0"/>
          </c:dPt>
          <c:cat>
            <c:numRef>
              <c:f>Dat!$K$11:$K$24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Dat!$L$11:$L$24</c:f>
              <c:numCache>
                <c:formatCode>0.0</c:formatCode>
                <c:ptCount val="14"/>
                <c:pt idx="0">
                  <c:v>5.8</c:v>
                </c:pt>
                <c:pt idx="1">
                  <c:v>5.5</c:v>
                </c:pt>
                <c:pt idx="2">
                  <c:v>5.9</c:v>
                </c:pt>
                <c:pt idx="3">
                  <c:v>5.7</c:v>
                </c:pt>
                <c:pt idx="4">
                  <c:v>6.1</c:v>
                </c:pt>
                <c:pt idx="5">
                  <c:v>6.1</c:v>
                </c:pt>
                <c:pt idx="6">
                  <c:v>6.6</c:v>
                </c:pt>
                <c:pt idx="7">
                  <c:v>6.6</c:v>
                </c:pt>
                <c:pt idx="8">
                  <c:v>6.8</c:v>
                </c:pt>
                <c:pt idx="9">
                  <c:v>7.8</c:v>
                </c:pt>
                <c:pt idx="10">
                  <c:v>8.5</c:v>
                </c:pt>
                <c:pt idx="11">
                  <c:v>9</c:v>
                </c:pt>
                <c:pt idx="12">
                  <c:v>9.6999999999999993</c:v>
                </c:pt>
                <c:pt idx="13">
                  <c:v>9.9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Dat!$M$10</c:f>
              <c:strCache>
                <c:ptCount val="1"/>
                <c:pt idx="0">
                  <c:v>OTROS PAÍSES DE LA UE</c:v>
                </c:pt>
              </c:strCache>
            </c:strRef>
          </c:tx>
          <c:spPr>
            <a:ln w="31750"/>
          </c:spPr>
          <c:marker>
            <c:symbol val="none"/>
          </c:marker>
          <c:dPt>
            <c:idx val="17"/>
            <c:bubble3D val="0"/>
          </c:dPt>
          <c:cat>
            <c:numRef>
              <c:f>Dat!$K$11:$K$24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Dat!$M$11:$M$24</c:f>
              <c:numCache>
                <c:formatCode>0.0</c:formatCode>
                <c:ptCount val="14"/>
                <c:pt idx="0">
                  <c:v>56.6</c:v>
                </c:pt>
                <c:pt idx="1">
                  <c:v>45.5</c:v>
                </c:pt>
                <c:pt idx="2">
                  <c:v>50.7</c:v>
                </c:pt>
                <c:pt idx="3">
                  <c:v>53.5</c:v>
                </c:pt>
                <c:pt idx="4">
                  <c:v>53.8</c:v>
                </c:pt>
                <c:pt idx="5">
                  <c:v>51.5</c:v>
                </c:pt>
                <c:pt idx="6">
                  <c:v>42.3</c:v>
                </c:pt>
                <c:pt idx="7">
                  <c:v>50</c:v>
                </c:pt>
                <c:pt idx="8">
                  <c:v>46.3</c:v>
                </c:pt>
                <c:pt idx="9">
                  <c:v>55</c:v>
                </c:pt>
                <c:pt idx="10">
                  <c:v>53.8</c:v>
                </c:pt>
                <c:pt idx="11">
                  <c:v>56.9</c:v>
                </c:pt>
                <c:pt idx="12">
                  <c:v>57.8</c:v>
                </c:pt>
                <c:pt idx="13">
                  <c:v>51.2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Dat!$N$10</c:f>
              <c:strCache>
                <c:ptCount val="1"/>
                <c:pt idx="0">
                  <c:v>RESTO DEL MUNDO</c:v>
                </c:pt>
              </c:strCache>
            </c:strRef>
          </c:tx>
          <c:spPr>
            <a:ln w="317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Dat!$K$11:$K$24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Dat!$N$11:$N$24</c:f>
              <c:numCache>
                <c:formatCode>0.0</c:formatCode>
                <c:ptCount val="14"/>
                <c:pt idx="0">
                  <c:v>74.400000000000006</c:v>
                </c:pt>
                <c:pt idx="1">
                  <c:v>71.2</c:v>
                </c:pt>
                <c:pt idx="2">
                  <c:v>66.599999999999994</c:v>
                </c:pt>
                <c:pt idx="3">
                  <c:v>64</c:v>
                </c:pt>
                <c:pt idx="4">
                  <c:v>61.1</c:v>
                </c:pt>
                <c:pt idx="5">
                  <c:v>62.2</c:v>
                </c:pt>
                <c:pt idx="6">
                  <c:v>62.7</c:v>
                </c:pt>
                <c:pt idx="7">
                  <c:v>68.3</c:v>
                </c:pt>
                <c:pt idx="8">
                  <c:v>67.099999999999994</c:v>
                </c:pt>
                <c:pt idx="9">
                  <c:v>67.400000000000006</c:v>
                </c:pt>
                <c:pt idx="10">
                  <c:v>65.5</c:v>
                </c:pt>
                <c:pt idx="11">
                  <c:v>70.2</c:v>
                </c:pt>
                <c:pt idx="12">
                  <c:v>68.8</c:v>
                </c:pt>
                <c:pt idx="13">
                  <c:v>74.5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817752"/>
        <c:axId val="403811872"/>
      </c:lineChart>
      <c:catAx>
        <c:axId val="403817752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1872"/>
        <c:crosses val="autoZero"/>
        <c:auto val="0"/>
        <c:lblAlgn val="ctr"/>
        <c:lblOffset val="100"/>
        <c:noMultiLvlLbl val="0"/>
      </c:catAx>
      <c:valAx>
        <c:axId val="403811872"/>
        <c:scaling>
          <c:orientation val="minMax"/>
          <c:max val="10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77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3349987572429433E-2"/>
          <c:y val="0.90942068950241983"/>
          <c:w val="0.90665001242757048"/>
          <c:h val="4.6318127068452009E-2"/>
        </c:manualLayout>
      </c:layout>
      <c:overlay val="0"/>
      <c:txPr>
        <a:bodyPr/>
        <a:lstStyle/>
        <a:p>
          <a:pPr>
            <a:defRPr sz="900">
              <a:solidFill>
                <a:sysClr val="windowText" lastClr="000000"/>
              </a:solidFill>
              <a:latin typeface="BdE Neue Helvetica 47 LightCn" panose="020B040602020203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907824506947056E-2"/>
          <c:y val="0.1763528625462529"/>
          <c:w val="0.87861414997918064"/>
          <c:h val="0.61767537833105468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BRECHA SALARIAL DE LOS NUEVOS ENTRANTES</c:v>
                </c:pt>
              </c:strCache>
            </c:strRef>
          </c:tx>
          <c:spPr>
            <a:ln w="3175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</c:formatCode>
                <c:ptCount val="14"/>
                <c:pt idx="0">
                  <c:v>38717</c:v>
                </c:pt>
                <c:pt idx="1">
                  <c:v>39082</c:v>
                </c:pt>
                <c:pt idx="2">
                  <c:v>39447</c:v>
                </c:pt>
                <c:pt idx="3">
                  <c:v>39813</c:v>
                </c:pt>
                <c:pt idx="4">
                  <c:v>40178</c:v>
                </c:pt>
                <c:pt idx="5">
                  <c:v>40543</c:v>
                </c:pt>
                <c:pt idx="6">
                  <c:v>40908</c:v>
                </c:pt>
                <c:pt idx="7">
                  <c:v>41274</c:v>
                </c:pt>
                <c:pt idx="8">
                  <c:v>41639</c:v>
                </c:pt>
                <c:pt idx="9">
                  <c:v>42004</c:v>
                </c:pt>
                <c:pt idx="10">
                  <c:v>42369</c:v>
                </c:pt>
                <c:pt idx="11">
                  <c:v>42735</c:v>
                </c:pt>
                <c:pt idx="12">
                  <c:v>43100</c:v>
                </c:pt>
                <c:pt idx="13">
                  <c:v>43465</c:v>
                </c:pt>
              </c:numCache>
            </c:numRef>
          </c:cat>
          <c:val>
            <c:numRef>
              <c:f>Dat!$E$11:$E$24</c:f>
              <c:numCache>
                <c:formatCode>0.0</c:formatCode>
                <c:ptCount val="14"/>
                <c:pt idx="0">
                  <c:v>#N/A</c:v>
                </c:pt>
                <c:pt idx="1">
                  <c:v>-23.299278962950474</c:v>
                </c:pt>
                <c:pt idx="2">
                  <c:v>-21.752408675586075</c:v>
                </c:pt>
                <c:pt idx="3">
                  <c:v>-20.336508087875938</c:v>
                </c:pt>
                <c:pt idx="4">
                  <c:v>-22.274241313421118</c:v>
                </c:pt>
                <c:pt idx="5">
                  <c:v>-24.555697004705213</c:v>
                </c:pt>
                <c:pt idx="6">
                  <c:v>-25.150343286141862</c:v>
                </c:pt>
                <c:pt idx="7">
                  <c:v>-25.035764588914354</c:v>
                </c:pt>
                <c:pt idx="8">
                  <c:v>-26.899782391973158</c:v>
                </c:pt>
                <c:pt idx="9">
                  <c:v>-28.360787866975013</c:v>
                </c:pt>
                <c:pt idx="10">
                  <c:v>-26.561493882807476</c:v>
                </c:pt>
                <c:pt idx="11">
                  <c:v>-28.323940123816417</c:v>
                </c:pt>
                <c:pt idx="12">
                  <c:v>-27.773154999999999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815008"/>
        <c:axId val="403818536"/>
      </c:lineChart>
      <c:lineChart>
        <c:grouping val="standard"/>
        <c:varyColors val="0"/>
        <c:ser>
          <c:idx val="1"/>
          <c:order val="1"/>
          <c:tx>
            <c:strRef>
              <c:f>Dat!$F$10</c:f>
              <c:strCache>
                <c:ptCount val="1"/>
                <c:pt idx="0">
                  <c:v>RATIO DE PARCIALIDAD. 16 -29 AÑOS (esc. dcha.)</c:v>
                </c:pt>
              </c:strCache>
            </c:strRef>
          </c:tx>
          <c:spPr>
            <a:ln w="3175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</c:formatCode>
                <c:ptCount val="14"/>
                <c:pt idx="0">
                  <c:v>38717</c:v>
                </c:pt>
                <c:pt idx="1">
                  <c:v>39082</c:v>
                </c:pt>
                <c:pt idx="2">
                  <c:v>39447</c:v>
                </c:pt>
                <c:pt idx="3">
                  <c:v>39813</c:v>
                </c:pt>
                <c:pt idx="4">
                  <c:v>40178</c:v>
                </c:pt>
                <c:pt idx="5">
                  <c:v>40543</c:v>
                </c:pt>
                <c:pt idx="6">
                  <c:v>40908</c:v>
                </c:pt>
                <c:pt idx="7">
                  <c:v>41274</c:v>
                </c:pt>
                <c:pt idx="8">
                  <c:v>41639</c:v>
                </c:pt>
                <c:pt idx="9">
                  <c:v>42004</c:v>
                </c:pt>
                <c:pt idx="10">
                  <c:v>42369</c:v>
                </c:pt>
                <c:pt idx="11">
                  <c:v>42735</c:v>
                </c:pt>
                <c:pt idx="12">
                  <c:v>43100</c:v>
                </c:pt>
                <c:pt idx="13">
                  <c:v>43465</c:v>
                </c:pt>
              </c:numCache>
            </c:numRef>
          </c:cat>
          <c:val>
            <c:numRef>
              <c:f>Dat!$F$11:$F$24</c:f>
              <c:numCache>
                <c:formatCode>0.0</c:formatCode>
                <c:ptCount val="14"/>
                <c:pt idx="0">
                  <c:v>15.947554933515093</c:v>
                </c:pt>
                <c:pt idx="1">
                  <c:v>15.438867698610805</c:v>
                </c:pt>
                <c:pt idx="2">
                  <c:v>15.287712058473133</c:v>
                </c:pt>
                <c:pt idx="3">
                  <c:v>15.862717523972904</c:v>
                </c:pt>
                <c:pt idx="4">
                  <c:v>17.507671019529631</c:v>
                </c:pt>
                <c:pt idx="5">
                  <c:v>19.782586001843939</c:v>
                </c:pt>
                <c:pt idx="6">
                  <c:v>21.635542016862601</c:v>
                </c:pt>
                <c:pt idx="7">
                  <c:v>24.061945128125465</c:v>
                </c:pt>
                <c:pt idx="8">
                  <c:v>27.322810769407521</c:v>
                </c:pt>
                <c:pt idx="9">
                  <c:v>27.830449127146899</c:v>
                </c:pt>
                <c:pt idx="10">
                  <c:v>27.778752813391549</c:v>
                </c:pt>
                <c:pt idx="11">
                  <c:v>27.507088872022003</c:v>
                </c:pt>
                <c:pt idx="12">
                  <c:v>27.297686507970418</c:v>
                </c:pt>
                <c:pt idx="13">
                  <c:v>26.063834009921401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816968"/>
        <c:axId val="403808736"/>
      </c:lineChart>
      <c:catAx>
        <c:axId val="403815008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8536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403818536"/>
        <c:scaling>
          <c:orientation val="minMax"/>
          <c:max val="-16"/>
          <c:min val="-34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5008"/>
        <c:crosses val="autoZero"/>
        <c:crossBetween val="between"/>
        <c:majorUnit val="2"/>
      </c:valAx>
      <c:valAx>
        <c:axId val="403808736"/>
        <c:scaling>
          <c:orientation val="minMax"/>
          <c:max val="30"/>
          <c:min val="12"/>
        </c:scaling>
        <c:delete val="0"/>
        <c:axPos val="r"/>
        <c:numFmt formatCode="0" sourceLinked="0"/>
        <c:majorTickMark val="none"/>
        <c:minorTickMark val="none"/>
        <c:tickLblPos val="nextTo"/>
        <c:spPr>
          <a:ln w="6350">
            <a:solidFill>
              <a:schemeClr val="tx1"/>
            </a:solidFill>
          </a:ln>
        </c:spPr>
        <c:txPr>
          <a:bodyPr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anose="020B0604020202020204" pitchFamily="34" charset="0"/>
              </a:defRPr>
            </a:pPr>
            <a:endParaRPr lang="es-ES"/>
          </a:p>
        </c:txPr>
        <c:crossAx val="403816968"/>
        <c:crosses val="max"/>
        <c:crossBetween val="between"/>
      </c:valAx>
      <c:catAx>
        <c:axId val="403816968"/>
        <c:scaling>
          <c:orientation val="minMax"/>
        </c:scaling>
        <c:delete val="1"/>
        <c:axPos val="b"/>
        <c:numFmt formatCode="yy" sourceLinked="1"/>
        <c:majorTickMark val="out"/>
        <c:minorTickMark val="none"/>
        <c:tickLblPos val="nextTo"/>
        <c:crossAx val="40380873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5613304397152242"/>
          <c:y val="0.89435866713866874"/>
          <c:w val="0.71547725644807814"/>
          <c:h val="8.834971725258467E-2"/>
        </c:manualLayout>
      </c:layout>
      <c:overlay val="0"/>
      <c:txPr>
        <a:bodyPr/>
        <a:lstStyle/>
        <a:p>
          <a:pPr>
            <a:defRPr sz="900">
              <a:solidFill>
                <a:sysClr val="windowText" lastClr="000000"/>
              </a:solidFill>
              <a:latin typeface="BdE Neue Helvetica 47 LightCn" panose="020B040602020203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57309718920496"/>
          <c:y val="0.17605343543795818"/>
          <c:w val="0.84475194052227265"/>
          <c:h val="0.63018373530080263"/>
        </c:manualLayout>
      </c:layout>
      <c:lineChart>
        <c:grouping val="standard"/>
        <c:varyColors val="0"/>
        <c:ser>
          <c:idx val="0"/>
          <c:order val="0"/>
          <c:tx>
            <c:strRef>
              <c:f>Dat!$K$10</c:f>
              <c:strCache>
                <c:ptCount val="1"/>
                <c:pt idx="0">
                  <c:v>VIVIENDAS VISADAS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Dat!$J$11:$J$74</c:f>
              <c:numCache>
                <c:formatCode>General</c:formatCode>
                <c:ptCount val="64"/>
                <c:pt idx="2" formatCode="yy">
                  <c:v>37894</c:v>
                </c:pt>
                <c:pt idx="6" formatCode="yy">
                  <c:v>38260</c:v>
                </c:pt>
                <c:pt idx="10" formatCode="yy">
                  <c:v>38625</c:v>
                </c:pt>
                <c:pt idx="14" formatCode="yy">
                  <c:v>38990</c:v>
                </c:pt>
                <c:pt idx="18" formatCode="yy">
                  <c:v>39355</c:v>
                </c:pt>
                <c:pt idx="22" formatCode="yy">
                  <c:v>39721</c:v>
                </c:pt>
                <c:pt idx="26" formatCode="yy">
                  <c:v>40086</c:v>
                </c:pt>
                <c:pt idx="30" formatCode="yy">
                  <c:v>40451</c:v>
                </c:pt>
                <c:pt idx="34" formatCode="yy">
                  <c:v>40816</c:v>
                </c:pt>
                <c:pt idx="38" formatCode="yy">
                  <c:v>41182</c:v>
                </c:pt>
                <c:pt idx="42" formatCode="yy">
                  <c:v>41547</c:v>
                </c:pt>
                <c:pt idx="46" formatCode="yy">
                  <c:v>41912</c:v>
                </c:pt>
                <c:pt idx="50" formatCode="yy">
                  <c:v>42277</c:v>
                </c:pt>
                <c:pt idx="54" formatCode="yy">
                  <c:v>42643</c:v>
                </c:pt>
                <c:pt idx="58" formatCode="yy">
                  <c:v>43008</c:v>
                </c:pt>
                <c:pt idx="62" formatCode="yy">
                  <c:v>43373</c:v>
                </c:pt>
              </c:numCache>
            </c:numRef>
          </c:cat>
          <c:val>
            <c:numRef>
              <c:f>Dat!$K$11:$K$74</c:f>
              <c:numCache>
                <c:formatCode>0.0</c:formatCode>
                <c:ptCount val="64"/>
                <c:pt idx="0">
                  <c:v>553.32100000000003</c:v>
                </c:pt>
                <c:pt idx="1">
                  <c:v>582.90599999999995</c:v>
                </c:pt>
                <c:pt idx="2">
                  <c:v>601.56500000000017</c:v>
                </c:pt>
                <c:pt idx="3">
                  <c:v>636.33199999999999</c:v>
                </c:pt>
                <c:pt idx="4">
                  <c:v>648.43999999999983</c:v>
                </c:pt>
                <c:pt idx="5">
                  <c:v>663.70600000000002</c:v>
                </c:pt>
                <c:pt idx="6">
                  <c:v>686.18200000000002</c:v>
                </c:pt>
                <c:pt idx="7">
                  <c:v>687.05100000000016</c:v>
                </c:pt>
                <c:pt idx="8">
                  <c:v>693.04099999999994</c:v>
                </c:pt>
                <c:pt idx="9">
                  <c:v>706.79600000000005</c:v>
                </c:pt>
                <c:pt idx="10">
                  <c:v>711.73599999999999</c:v>
                </c:pt>
                <c:pt idx="11">
                  <c:v>729.65200000000004</c:v>
                </c:pt>
                <c:pt idx="12">
                  <c:v>761.67400000000009</c:v>
                </c:pt>
                <c:pt idx="13">
                  <c:v>775.16000000000008</c:v>
                </c:pt>
                <c:pt idx="14">
                  <c:v>865.14400000000001</c:v>
                </c:pt>
                <c:pt idx="15">
                  <c:v>865.56100000000004</c:v>
                </c:pt>
                <c:pt idx="16">
                  <c:v>881.66899999999987</c:v>
                </c:pt>
                <c:pt idx="17">
                  <c:v>850.43399999999997</c:v>
                </c:pt>
                <c:pt idx="18">
                  <c:v>714.43499999999995</c:v>
                </c:pt>
                <c:pt idx="19">
                  <c:v>651.42700000000013</c:v>
                </c:pt>
                <c:pt idx="20">
                  <c:v>521.63599999999997</c:v>
                </c:pt>
                <c:pt idx="21">
                  <c:v>422.26099999999997</c:v>
                </c:pt>
                <c:pt idx="22">
                  <c:v>339.76499999999993</c:v>
                </c:pt>
                <c:pt idx="23">
                  <c:v>264.79500000000002</c:v>
                </c:pt>
                <c:pt idx="24">
                  <c:v>208.54299999999998</c:v>
                </c:pt>
                <c:pt idx="25">
                  <c:v>159.46500000000003</c:v>
                </c:pt>
                <c:pt idx="26">
                  <c:v>133.363</c:v>
                </c:pt>
                <c:pt idx="27">
                  <c:v>110.84900000000002</c:v>
                </c:pt>
                <c:pt idx="28">
                  <c:v>103.23300000000002</c:v>
                </c:pt>
                <c:pt idx="29">
                  <c:v>100.25500000000002</c:v>
                </c:pt>
                <c:pt idx="30">
                  <c:v>97.132000000000005</c:v>
                </c:pt>
                <c:pt idx="31">
                  <c:v>91.662000000000006</c:v>
                </c:pt>
                <c:pt idx="32">
                  <c:v>90.056000000000012</c:v>
                </c:pt>
                <c:pt idx="33">
                  <c:v>84.978000000000009</c:v>
                </c:pt>
                <c:pt idx="34">
                  <c:v>83.888999999999996</c:v>
                </c:pt>
                <c:pt idx="35">
                  <c:v>78.285999999999987</c:v>
                </c:pt>
                <c:pt idx="36">
                  <c:v>70.549000000000007</c:v>
                </c:pt>
                <c:pt idx="37">
                  <c:v>60.805999999999997</c:v>
                </c:pt>
                <c:pt idx="38">
                  <c:v>51.181000000000004</c:v>
                </c:pt>
                <c:pt idx="39">
                  <c:v>44.162000000000006</c:v>
                </c:pt>
                <c:pt idx="40">
                  <c:v>40.137</c:v>
                </c:pt>
                <c:pt idx="41">
                  <c:v>37.042999999999999</c:v>
                </c:pt>
                <c:pt idx="42">
                  <c:v>34.964999999999989</c:v>
                </c:pt>
                <c:pt idx="43">
                  <c:v>34.287999999999997</c:v>
                </c:pt>
                <c:pt idx="44">
                  <c:v>32.795999999999999</c:v>
                </c:pt>
                <c:pt idx="45">
                  <c:v>33.942999999999998</c:v>
                </c:pt>
                <c:pt idx="46">
                  <c:v>35.790000000000006</c:v>
                </c:pt>
                <c:pt idx="47">
                  <c:v>34.873000000000005</c:v>
                </c:pt>
                <c:pt idx="48">
                  <c:v>36.855000000000004</c:v>
                </c:pt>
                <c:pt idx="49">
                  <c:v>40.552999999999997</c:v>
                </c:pt>
                <c:pt idx="50">
                  <c:v>43.456999999999994</c:v>
                </c:pt>
                <c:pt idx="51">
                  <c:v>49.695</c:v>
                </c:pt>
                <c:pt idx="52">
                  <c:v>55.836000000000006</c:v>
                </c:pt>
                <c:pt idx="53">
                  <c:v>59.298999999999992</c:v>
                </c:pt>
                <c:pt idx="54">
                  <c:v>61.35499999999999</c:v>
                </c:pt>
                <c:pt idx="55">
                  <c:v>64.037999999999997</c:v>
                </c:pt>
                <c:pt idx="56">
                  <c:v>67.179000000000002</c:v>
                </c:pt>
                <c:pt idx="57">
                  <c:v>71.658000000000001</c:v>
                </c:pt>
                <c:pt idx="58">
                  <c:v>76.89</c:v>
                </c:pt>
                <c:pt idx="59">
                  <c:v>80.786000000000001</c:v>
                </c:pt>
                <c:pt idx="60">
                  <c:v>84.283000000000001</c:v>
                </c:pt>
                <c:pt idx="61">
                  <c:v>89.809000000000012</c:v>
                </c:pt>
                <c:pt idx="62">
                  <c:v>95.396000000000001</c:v>
                </c:pt>
                <c:pt idx="63">
                  <c:v>100.733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Dat!$L$10</c:f>
              <c:strCache>
                <c:ptCount val="1"/>
                <c:pt idx="0">
                  <c:v>CREACIÓN NETA DE HOGARES</c:v>
                </c:pt>
              </c:strCache>
            </c:strRef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Dat!$J$11:$J$74</c:f>
              <c:numCache>
                <c:formatCode>General</c:formatCode>
                <c:ptCount val="64"/>
                <c:pt idx="2" formatCode="yy">
                  <c:v>37894</c:v>
                </c:pt>
                <c:pt idx="6" formatCode="yy">
                  <c:v>38260</c:v>
                </c:pt>
                <c:pt idx="10" formatCode="yy">
                  <c:v>38625</c:v>
                </c:pt>
                <c:pt idx="14" formatCode="yy">
                  <c:v>38990</c:v>
                </c:pt>
                <c:pt idx="18" formatCode="yy">
                  <c:v>39355</c:v>
                </c:pt>
                <c:pt idx="22" formatCode="yy">
                  <c:v>39721</c:v>
                </c:pt>
                <c:pt idx="26" formatCode="yy">
                  <c:v>40086</c:v>
                </c:pt>
                <c:pt idx="30" formatCode="yy">
                  <c:v>40451</c:v>
                </c:pt>
                <c:pt idx="34" formatCode="yy">
                  <c:v>40816</c:v>
                </c:pt>
                <c:pt idx="38" formatCode="yy">
                  <c:v>41182</c:v>
                </c:pt>
                <c:pt idx="42" formatCode="yy">
                  <c:v>41547</c:v>
                </c:pt>
                <c:pt idx="46" formatCode="yy">
                  <c:v>41912</c:v>
                </c:pt>
                <c:pt idx="50" formatCode="yy">
                  <c:v>42277</c:v>
                </c:pt>
                <c:pt idx="54" formatCode="yy">
                  <c:v>42643</c:v>
                </c:pt>
                <c:pt idx="58" formatCode="yy">
                  <c:v>43008</c:v>
                </c:pt>
                <c:pt idx="62" formatCode="yy">
                  <c:v>43373</c:v>
                </c:pt>
              </c:numCache>
            </c:numRef>
          </c:cat>
          <c:val>
            <c:numRef>
              <c:f>Dat!$L$11:$L$74</c:f>
              <c:numCache>
                <c:formatCode>0.0</c:formatCode>
                <c:ptCount val="64"/>
                <c:pt idx="0">
                  <c:v>438</c:v>
                </c:pt>
                <c:pt idx="1">
                  <c:v>434.39999999999964</c:v>
                </c:pt>
                <c:pt idx="2">
                  <c:v>425.30000000000109</c:v>
                </c:pt>
                <c:pt idx="3">
                  <c:v>413.59999999999854</c:v>
                </c:pt>
                <c:pt idx="4">
                  <c:v>400.19999999999891</c:v>
                </c:pt>
                <c:pt idx="5">
                  <c:v>389.60000000000036</c:v>
                </c:pt>
                <c:pt idx="6">
                  <c:v>391.5</c:v>
                </c:pt>
                <c:pt idx="7">
                  <c:v>407</c:v>
                </c:pt>
                <c:pt idx="8">
                  <c:v>424.10000000000036</c:v>
                </c:pt>
                <c:pt idx="9">
                  <c:v>442</c:v>
                </c:pt>
                <c:pt idx="10">
                  <c:v>442.79999999999927</c:v>
                </c:pt>
                <c:pt idx="11">
                  <c:v>432.90000000000146</c:v>
                </c:pt>
                <c:pt idx="12">
                  <c:v>422.5</c:v>
                </c:pt>
                <c:pt idx="13">
                  <c:v>411.89999999999964</c:v>
                </c:pt>
                <c:pt idx="14">
                  <c:v>417.89999999999964</c:v>
                </c:pt>
                <c:pt idx="15">
                  <c:v>427.69999999999891</c:v>
                </c:pt>
                <c:pt idx="16">
                  <c:v>447.80000000000109</c:v>
                </c:pt>
                <c:pt idx="17">
                  <c:v>460.90000000000146</c:v>
                </c:pt>
                <c:pt idx="18">
                  <c:v>470.10000000000218</c:v>
                </c:pt>
                <c:pt idx="19">
                  <c:v>474.19999999999891</c:v>
                </c:pt>
                <c:pt idx="20">
                  <c:v>455.59999999999854</c:v>
                </c:pt>
                <c:pt idx="21">
                  <c:v>439</c:v>
                </c:pt>
                <c:pt idx="22">
                  <c:v>417.29999999999927</c:v>
                </c:pt>
                <c:pt idx="23">
                  <c:v>387</c:v>
                </c:pt>
                <c:pt idx="24">
                  <c:v>357.5</c:v>
                </c:pt>
                <c:pt idx="25">
                  <c:v>328</c:v>
                </c:pt>
                <c:pt idx="26">
                  <c:v>301.39999999999782</c:v>
                </c:pt>
                <c:pt idx="27">
                  <c:v>279.20000000000073</c:v>
                </c:pt>
                <c:pt idx="28">
                  <c:v>269</c:v>
                </c:pt>
                <c:pt idx="29">
                  <c:v>262</c:v>
                </c:pt>
                <c:pt idx="30">
                  <c:v>257.10000000000218</c:v>
                </c:pt>
                <c:pt idx="31">
                  <c:v>255.70000000000073</c:v>
                </c:pt>
                <c:pt idx="32">
                  <c:v>254.10000000000218</c:v>
                </c:pt>
                <c:pt idx="33">
                  <c:v>252.39999999999782</c:v>
                </c:pt>
                <c:pt idx="34">
                  <c:v>252.59999999999854</c:v>
                </c:pt>
                <c:pt idx="35">
                  <c:v>249.29999999999927</c:v>
                </c:pt>
                <c:pt idx="36">
                  <c:v>230.29999999999927</c:v>
                </c:pt>
                <c:pt idx="37">
                  <c:v>205</c:v>
                </c:pt>
                <c:pt idx="38">
                  <c:v>180.70000000000073</c:v>
                </c:pt>
                <c:pt idx="39">
                  <c:v>158.29999999999927</c:v>
                </c:pt>
                <c:pt idx="40">
                  <c:v>147.59999999999854</c:v>
                </c:pt>
                <c:pt idx="41">
                  <c:v>136.29999999999927</c:v>
                </c:pt>
                <c:pt idx="42">
                  <c:v>111.40000000000146</c:v>
                </c:pt>
                <c:pt idx="43">
                  <c:v>91</c:v>
                </c:pt>
                <c:pt idx="44">
                  <c:v>86.200000000000728</c:v>
                </c:pt>
                <c:pt idx="45">
                  <c:v>127.30000000000291</c:v>
                </c:pt>
                <c:pt idx="46">
                  <c:v>135.29999999999927</c:v>
                </c:pt>
                <c:pt idx="47">
                  <c:v>116.90000000000146</c:v>
                </c:pt>
                <c:pt idx="48">
                  <c:v>97</c:v>
                </c:pt>
                <c:pt idx="49">
                  <c:v>35.799999999999272</c:v>
                </c:pt>
                <c:pt idx="50">
                  <c:v>22.399999999997817</c:v>
                </c:pt>
                <c:pt idx="51">
                  <c:v>33.099999999998545</c:v>
                </c:pt>
                <c:pt idx="52">
                  <c:v>44.799999999999272</c:v>
                </c:pt>
                <c:pt idx="53">
                  <c:v>59</c:v>
                </c:pt>
                <c:pt idx="54">
                  <c:v>77.700000000000728</c:v>
                </c:pt>
                <c:pt idx="55">
                  <c:v>91.30000000000291</c:v>
                </c:pt>
                <c:pt idx="56">
                  <c:v>91.700000000000728</c:v>
                </c:pt>
                <c:pt idx="57">
                  <c:v>79</c:v>
                </c:pt>
                <c:pt idx="58">
                  <c:v>59.5</c:v>
                </c:pt>
                <c:pt idx="59">
                  <c:v>43.299999999999272</c:v>
                </c:pt>
                <c:pt idx="60">
                  <c:v>45.900000000001455</c:v>
                </c:pt>
                <c:pt idx="61">
                  <c:v>57</c:v>
                </c:pt>
                <c:pt idx="62">
                  <c:v>74.200000000000728</c:v>
                </c:pt>
                <c:pt idx="63">
                  <c:v>95.299999999999272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628920"/>
        <c:axId val="292629704"/>
      </c:lineChart>
      <c:lineChart>
        <c:grouping val="standard"/>
        <c:varyColors val="0"/>
        <c:ser>
          <c:idx val="2"/>
          <c:order val="2"/>
          <c:tx>
            <c:strRef>
              <c:f>Dat!$M$10</c:f>
              <c:strCache>
                <c:ptCount val="1"/>
                <c:pt idx="0">
                  <c:v>INVERSIÓN EN VIVIENDA (escala dcha.)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</c:spPr>
          <c:marker>
            <c:symbol val="none"/>
          </c:marker>
          <c:cat>
            <c:numRef>
              <c:f>Dat!$J$11:$J$74</c:f>
              <c:numCache>
                <c:formatCode>General</c:formatCode>
                <c:ptCount val="64"/>
                <c:pt idx="2" formatCode="yy">
                  <c:v>37894</c:v>
                </c:pt>
                <c:pt idx="6" formatCode="yy">
                  <c:v>38260</c:v>
                </c:pt>
                <c:pt idx="10" formatCode="yy">
                  <c:v>38625</c:v>
                </c:pt>
                <c:pt idx="14" formatCode="yy">
                  <c:v>38990</c:v>
                </c:pt>
                <c:pt idx="18" formatCode="yy">
                  <c:v>39355</c:v>
                </c:pt>
                <c:pt idx="22" formatCode="yy">
                  <c:v>39721</c:v>
                </c:pt>
                <c:pt idx="26" formatCode="yy">
                  <c:v>40086</c:v>
                </c:pt>
                <c:pt idx="30" formatCode="yy">
                  <c:v>40451</c:v>
                </c:pt>
                <c:pt idx="34" formatCode="yy">
                  <c:v>40816</c:v>
                </c:pt>
                <c:pt idx="38" formatCode="yy">
                  <c:v>41182</c:v>
                </c:pt>
                <c:pt idx="42" formatCode="yy">
                  <c:v>41547</c:v>
                </c:pt>
                <c:pt idx="46" formatCode="yy">
                  <c:v>41912</c:v>
                </c:pt>
                <c:pt idx="50" formatCode="yy">
                  <c:v>42277</c:v>
                </c:pt>
                <c:pt idx="54" formatCode="yy">
                  <c:v>42643</c:v>
                </c:pt>
                <c:pt idx="58" formatCode="yy">
                  <c:v>43008</c:v>
                </c:pt>
                <c:pt idx="62" formatCode="yy">
                  <c:v>43373</c:v>
                </c:pt>
              </c:numCache>
            </c:numRef>
          </c:cat>
          <c:val>
            <c:numRef>
              <c:f>Dat!$M$11:$M$74</c:f>
              <c:numCache>
                <c:formatCode>0.0</c:formatCode>
                <c:ptCount val="64"/>
                <c:pt idx="0">
                  <c:v>9.7234913688560383</c:v>
                </c:pt>
                <c:pt idx="1">
                  <c:v>9.8586938168394482</c:v>
                </c:pt>
                <c:pt idx="2">
                  <c:v>10.054311342812486</c:v>
                </c:pt>
                <c:pt idx="3">
                  <c:v>10.34560009558516</c:v>
                </c:pt>
                <c:pt idx="4">
                  <c:v>10.442210969162618</c:v>
                </c:pt>
                <c:pt idx="5">
                  <c:v>10.600090713205509</c:v>
                </c:pt>
                <c:pt idx="6">
                  <c:v>10.720190799682788</c:v>
                </c:pt>
                <c:pt idx="7">
                  <c:v>10.909428617863528</c:v>
                </c:pt>
                <c:pt idx="8">
                  <c:v>11.074983138591662</c:v>
                </c:pt>
                <c:pt idx="9">
                  <c:v>11.244315832988839</c:v>
                </c:pt>
                <c:pt idx="10">
                  <c:v>11.431277708833061</c:v>
                </c:pt>
                <c:pt idx="11">
                  <c:v>11.529757158546518</c:v>
                </c:pt>
                <c:pt idx="12">
                  <c:v>11.68500637063401</c:v>
                </c:pt>
                <c:pt idx="13">
                  <c:v>11.825341684414607</c:v>
                </c:pt>
                <c:pt idx="14">
                  <c:v>11.925467094784214</c:v>
                </c:pt>
                <c:pt idx="15">
                  <c:v>12.081065583040832</c:v>
                </c:pt>
                <c:pt idx="16">
                  <c:v>12.013995981120614</c:v>
                </c:pt>
                <c:pt idx="17">
                  <c:v>11.962547303486165</c:v>
                </c:pt>
                <c:pt idx="18">
                  <c:v>11.884868860447046</c:v>
                </c:pt>
                <c:pt idx="19">
                  <c:v>11.743724827836978</c:v>
                </c:pt>
                <c:pt idx="20">
                  <c:v>11.63760822229459</c:v>
                </c:pt>
                <c:pt idx="21">
                  <c:v>11.374479835243198</c:v>
                </c:pt>
                <c:pt idx="22">
                  <c:v>11.013312549272557</c:v>
                </c:pt>
                <c:pt idx="23">
                  <c:v>10.387332303075096</c:v>
                </c:pt>
                <c:pt idx="24">
                  <c:v>9.8007889777659098</c:v>
                </c:pt>
                <c:pt idx="25">
                  <c:v>9.1578231156199994</c:v>
                </c:pt>
                <c:pt idx="26">
                  <c:v>8.5687894286032353</c:v>
                </c:pt>
                <c:pt idx="27">
                  <c:v>8.0833917179153545</c:v>
                </c:pt>
                <c:pt idx="28">
                  <c:v>7.6856149838385734</c:v>
                </c:pt>
                <c:pt idx="29">
                  <c:v>7.4488480066992659</c:v>
                </c:pt>
                <c:pt idx="30">
                  <c:v>7.2131545607129652</c:v>
                </c:pt>
                <c:pt idx="31">
                  <c:v>6.9085560186320176</c:v>
                </c:pt>
                <c:pt idx="32">
                  <c:v>6.6767097073884827</c:v>
                </c:pt>
                <c:pt idx="33">
                  <c:v>6.3726721313754293</c:v>
                </c:pt>
                <c:pt idx="34">
                  <c:v>6.051135174844358</c:v>
                </c:pt>
                <c:pt idx="35">
                  <c:v>5.7389936372494157</c:v>
                </c:pt>
                <c:pt idx="36">
                  <c:v>5.4936535427299305</c:v>
                </c:pt>
                <c:pt idx="37">
                  <c:v>5.281140299790815</c:v>
                </c:pt>
                <c:pt idx="38">
                  <c:v>5.0784970440264168</c:v>
                </c:pt>
                <c:pt idx="39">
                  <c:v>4.9177017065535695</c:v>
                </c:pt>
                <c:pt idx="40">
                  <c:v>4.7150700867870219</c:v>
                </c:pt>
                <c:pt idx="41">
                  <c:v>4.5124947039868779</c:v>
                </c:pt>
                <c:pt idx="42">
                  <c:v>4.348313883268391</c:v>
                </c:pt>
                <c:pt idx="43">
                  <c:v>4.1476348186055674</c:v>
                </c:pt>
                <c:pt idx="44">
                  <c:v>4.2265540520793756</c:v>
                </c:pt>
                <c:pt idx="45">
                  <c:v>4.3479698549055801</c:v>
                </c:pt>
                <c:pt idx="46">
                  <c:v>4.4583470147410509</c:v>
                </c:pt>
                <c:pt idx="47">
                  <c:v>4.5448150931760809</c:v>
                </c:pt>
                <c:pt idx="48">
                  <c:v>4.5069723255247744</c:v>
                </c:pt>
                <c:pt idx="49">
                  <c:v>4.4796143674940971</c:v>
                </c:pt>
                <c:pt idx="50">
                  <c:v>4.4515537084757417</c:v>
                </c:pt>
                <c:pt idx="51">
                  <c:v>4.4484421896750268</c:v>
                </c:pt>
                <c:pt idx="52">
                  <c:v>4.5324066941063395</c:v>
                </c:pt>
                <c:pt idx="53">
                  <c:v>4.6247430572033537</c:v>
                </c:pt>
                <c:pt idx="54">
                  <c:v>4.7000126196614325</c:v>
                </c:pt>
                <c:pt idx="55">
                  <c:v>4.7747337860438011</c:v>
                </c:pt>
                <c:pt idx="56">
                  <c:v>4.8819711116742361</c:v>
                </c:pt>
                <c:pt idx="57">
                  <c:v>4.9978172025478242</c:v>
                </c:pt>
                <c:pt idx="58">
                  <c:v>5.1262269716374407</c:v>
                </c:pt>
                <c:pt idx="59">
                  <c:v>5.2371606738808163</c:v>
                </c:pt>
                <c:pt idx="60">
                  <c:v>5.3557053818589404</c:v>
                </c:pt>
                <c:pt idx="61">
                  <c:v>5.4477883439612746</c:v>
                </c:pt>
                <c:pt idx="62">
                  <c:v>5.5393347386425518</c:v>
                </c:pt>
                <c:pt idx="63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545904"/>
        <c:axId val="292634016"/>
      </c:lineChart>
      <c:catAx>
        <c:axId val="29262892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1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629704"/>
        <c:crosses val="autoZero"/>
        <c:auto val="0"/>
        <c:lblAlgn val="ctr"/>
        <c:lblOffset val="100"/>
        <c:tickLblSkip val="1"/>
        <c:tickMarkSkip val="4"/>
        <c:noMultiLvlLbl val="0"/>
      </c:catAx>
      <c:valAx>
        <c:axId val="292629704"/>
        <c:scaling>
          <c:orientation val="minMax"/>
          <c:max val="90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628920"/>
        <c:crosses val="autoZero"/>
        <c:crossBetween val="between"/>
      </c:valAx>
      <c:valAx>
        <c:axId val="292634016"/>
        <c:scaling>
          <c:orientation val="minMax"/>
          <c:max val="18"/>
        </c:scaling>
        <c:delete val="0"/>
        <c:axPos val="r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anose="020B0604020202020204" pitchFamily="34" charset="0"/>
              </a:defRPr>
            </a:pPr>
            <a:endParaRPr lang="es-ES"/>
          </a:p>
        </c:txPr>
        <c:crossAx val="292545904"/>
        <c:crosses val="max"/>
        <c:crossBetween val="between"/>
      </c:valAx>
      <c:catAx>
        <c:axId val="292545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263401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6679089517444441E-2"/>
          <c:y val="0.87591513747348759"/>
          <c:w val="0.92293108539813562"/>
          <c:h val="0.12408496406303643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883257664896507E-2"/>
          <c:y val="0.17605343543795818"/>
          <c:w val="0.91551468224465027"/>
          <c:h val="0.63018373530080263"/>
        </c:manualLayout>
      </c:layout>
      <c:lineChart>
        <c:grouping val="standard"/>
        <c:varyColors val="0"/>
        <c:ser>
          <c:idx val="0"/>
          <c:order val="0"/>
          <c:tx>
            <c:strRef>
              <c:f>Dat!$L$10</c:f>
              <c:strCache>
                <c:ptCount val="1"/>
                <c:pt idx="0">
                  <c:v>VPO</c:v>
                </c:pt>
              </c:strCache>
            </c:strRef>
          </c:tx>
          <c:spPr>
            <a:ln w="31750">
              <a:solidFill>
                <a:schemeClr val="tx2"/>
              </a:solidFill>
            </a:ln>
          </c:spPr>
          <c:marker>
            <c:symbol val="none"/>
          </c:marker>
          <c:dPt>
            <c:idx val="17"/>
            <c:bubble3D val="0"/>
          </c:dPt>
          <c:cat>
            <c:numRef>
              <c:f>Dat!$K$11:$K$37</c:f>
              <c:numCache>
                <c:formatCode>yyyy</c:formatCode>
                <c:ptCount val="27"/>
                <c:pt idx="0">
                  <c:v>33603</c:v>
                </c:pt>
                <c:pt idx="1">
                  <c:v>33969</c:v>
                </c:pt>
                <c:pt idx="2">
                  <c:v>34334</c:v>
                </c:pt>
                <c:pt idx="3">
                  <c:v>34699</c:v>
                </c:pt>
                <c:pt idx="4">
                  <c:v>35064</c:v>
                </c:pt>
                <c:pt idx="5">
                  <c:v>35430</c:v>
                </c:pt>
                <c:pt idx="6">
                  <c:v>35795</c:v>
                </c:pt>
                <c:pt idx="7">
                  <c:v>36160</c:v>
                </c:pt>
                <c:pt idx="8">
                  <c:v>36525</c:v>
                </c:pt>
                <c:pt idx="9">
                  <c:v>36891</c:v>
                </c:pt>
                <c:pt idx="10">
                  <c:v>37256</c:v>
                </c:pt>
                <c:pt idx="11">
                  <c:v>37621</c:v>
                </c:pt>
                <c:pt idx="12">
                  <c:v>37986</c:v>
                </c:pt>
                <c:pt idx="13">
                  <c:v>38352</c:v>
                </c:pt>
                <c:pt idx="14">
                  <c:v>38717</c:v>
                </c:pt>
                <c:pt idx="15">
                  <c:v>39082</c:v>
                </c:pt>
                <c:pt idx="16">
                  <c:v>39447</c:v>
                </c:pt>
                <c:pt idx="17">
                  <c:v>39813</c:v>
                </c:pt>
                <c:pt idx="18">
                  <c:v>40178</c:v>
                </c:pt>
                <c:pt idx="19">
                  <c:v>40543</c:v>
                </c:pt>
                <c:pt idx="20">
                  <c:v>40908</c:v>
                </c:pt>
                <c:pt idx="21">
                  <c:v>41274</c:v>
                </c:pt>
                <c:pt idx="22">
                  <c:v>41639</c:v>
                </c:pt>
                <c:pt idx="23">
                  <c:v>42004</c:v>
                </c:pt>
                <c:pt idx="24">
                  <c:v>42369</c:v>
                </c:pt>
                <c:pt idx="25">
                  <c:v>42735</c:v>
                </c:pt>
                <c:pt idx="26">
                  <c:v>43100</c:v>
                </c:pt>
              </c:numCache>
            </c:numRef>
          </c:cat>
          <c:val>
            <c:numRef>
              <c:f>Dat!$L$11:$L$37</c:f>
              <c:numCache>
                <c:formatCode>0.0</c:formatCode>
                <c:ptCount val="27"/>
                <c:pt idx="0">
                  <c:v>44.514000000000003</c:v>
                </c:pt>
                <c:pt idx="1">
                  <c:v>35.695</c:v>
                </c:pt>
                <c:pt idx="2">
                  <c:v>45.795000000000002</c:v>
                </c:pt>
                <c:pt idx="3">
                  <c:v>67.638999999999996</c:v>
                </c:pt>
                <c:pt idx="4">
                  <c:v>71.141000000000005</c:v>
                </c:pt>
                <c:pt idx="5">
                  <c:v>77.543999999999997</c:v>
                </c:pt>
                <c:pt idx="6">
                  <c:v>85.028000000000006</c:v>
                </c:pt>
                <c:pt idx="7">
                  <c:v>74.596999999999994</c:v>
                </c:pt>
                <c:pt idx="8">
                  <c:v>55.972000000000001</c:v>
                </c:pt>
                <c:pt idx="9">
                  <c:v>52.317999999999998</c:v>
                </c:pt>
                <c:pt idx="10">
                  <c:v>53.412999999999997</c:v>
                </c:pt>
                <c:pt idx="11">
                  <c:v>37.543999999999997</c:v>
                </c:pt>
                <c:pt idx="12">
                  <c:v>40.994</c:v>
                </c:pt>
                <c:pt idx="13">
                  <c:v>54.63</c:v>
                </c:pt>
                <c:pt idx="14">
                  <c:v>62.85</c:v>
                </c:pt>
                <c:pt idx="15">
                  <c:v>60.878</c:v>
                </c:pt>
                <c:pt idx="16">
                  <c:v>67.513999999999996</c:v>
                </c:pt>
                <c:pt idx="17">
                  <c:v>68.587000000000003</c:v>
                </c:pt>
                <c:pt idx="18">
                  <c:v>67.903999999999996</c:v>
                </c:pt>
                <c:pt idx="19">
                  <c:v>58.311</c:v>
                </c:pt>
                <c:pt idx="20">
                  <c:v>58.308</c:v>
                </c:pt>
                <c:pt idx="21">
                  <c:v>53.332000000000001</c:v>
                </c:pt>
                <c:pt idx="22">
                  <c:v>17.059000000000001</c:v>
                </c:pt>
                <c:pt idx="23">
                  <c:v>15.045999999999999</c:v>
                </c:pt>
                <c:pt idx="24">
                  <c:v>7.931</c:v>
                </c:pt>
                <c:pt idx="25">
                  <c:v>7.1180000000000003</c:v>
                </c:pt>
                <c:pt idx="26">
                  <c:v>4.9379999999999997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813048"/>
        <c:axId val="403812656"/>
      </c:lineChart>
      <c:catAx>
        <c:axId val="403813048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2656"/>
        <c:crosses val="autoZero"/>
        <c:auto val="0"/>
        <c:lblAlgn val="ctr"/>
        <c:lblOffset val="100"/>
        <c:noMultiLvlLbl val="0"/>
      </c:catAx>
      <c:valAx>
        <c:axId val="403812656"/>
        <c:scaling>
          <c:orientation val="minMax"/>
          <c:max val="10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3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907824506947056E-2"/>
          <c:y val="0.1763528625462529"/>
          <c:w val="0.87861414997918064"/>
          <c:h val="0.61767537833105468"/>
        </c:manualLayout>
      </c:layout>
      <c:lineChart>
        <c:grouping val="standard"/>
        <c:varyColors val="0"/>
        <c:ser>
          <c:idx val="1"/>
          <c:order val="0"/>
          <c:tx>
            <c:strRef>
              <c:f>Dat!$F$10</c:f>
              <c:strCache>
                <c:ptCount val="1"/>
                <c:pt idx="0">
                  <c:v>ALQUILER A PRECIO REDUCIDO</c:v>
                </c:pt>
              </c:strCache>
            </c:strRef>
          </c:tx>
          <c:spPr>
            <a:ln w="31750">
              <a:solidFill>
                <a:srgbClr val="004081"/>
              </a:solidFill>
            </a:ln>
          </c:spPr>
          <c:marker>
            <c:symbol val="none"/>
          </c:marker>
          <c:cat>
            <c:numRef>
              <c:f>Dat!$D$11:$D$24</c:f>
              <c:numCache>
                <c:formatCode>yyyy</c:formatCode>
                <c:ptCount val="14"/>
                <c:pt idx="0">
                  <c:v>38352</c:v>
                </c:pt>
                <c:pt idx="1">
                  <c:v>38717</c:v>
                </c:pt>
                <c:pt idx="2">
                  <c:v>39082</c:v>
                </c:pt>
                <c:pt idx="3">
                  <c:v>39447</c:v>
                </c:pt>
                <c:pt idx="4">
                  <c:v>39813</c:v>
                </c:pt>
                <c:pt idx="5">
                  <c:v>40178</c:v>
                </c:pt>
                <c:pt idx="6">
                  <c:v>40543</c:v>
                </c:pt>
                <c:pt idx="7">
                  <c:v>40908</c:v>
                </c:pt>
                <c:pt idx="8">
                  <c:v>41274</c:v>
                </c:pt>
                <c:pt idx="9">
                  <c:v>41639</c:v>
                </c:pt>
                <c:pt idx="10">
                  <c:v>42004</c:v>
                </c:pt>
                <c:pt idx="11">
                  <c:v>42369</c:v>
                </c:pt>
                <c:pt idx="12">
                  <c:v>42735</c:v>
                </c:pt>
                <c:pt idx="13">
                  <c:v>43100</c:v>
                </c:pt>
              </c:numCache>
            </c:numRef>
          </c:cat>
          <c:val>
            <c:numRef>
              <c:f>Dat!$F$11:$F$24</c:f>
              <c:numCache>
                <c:formatCode>0.0</c:formatCode>
                <c:ptCount val="14"/>
                <c:pt idx="0">
                  <c:v>3.9</c:v>
                </c:pt>
                <c:pt idx="1">
                  <c:v>3.5</c:v>
                </c:pt>
                <c:pt idx="2">
                  <c:v>3.2</c:v>
                </c:pt>
                <c:pt idx="3">
                  <c:v>3.2</c:v>
                </c:pt>
                <c:pt idx="4">
                  <c:v>3.2</c:v>
                </c:pt>
                <c:pt idx="5">
                  <c:v>3.3</c:v>
                </c:pt>
                <c:pt idx="6">
                  <c:v>3.1</c:v>
                </c:pt>
                <c:pt idx="7">
                  <c:v>2.8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2.5</c:v>
                </c:pt>
                <c:pt idx="13">
                  <c:v>2.6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815400"/>
        <c:axId val="403819712"/>
      </c:lineChart>
      <c:catAx>
        <c:axId val="40381540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9712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403819712"/>
        <c:scaling>
          <c:orientation val="minMax"/>
          <c:max val="5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5400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42893737063681E-2"/>
          <c:y val="0.17881333260602492"/>
          <c:w val="0.89995707179348972"/>
          <c:h val="0.59335874016090018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X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2"/>
              </a:solidFill>
              <a:ln>
                <a:noFill/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Dat!$E$11:$E$60</c:f>
              <c:numCache>
                <c:formatCode>0.0</c:formatCode>
                <c:ptCount val="50"/>
                <c:pt idx="0">
                  <c:v>0.20672522916389199</c:v>
                </c:pt>
                <c:pt idx="1">
                  <c:v>-1.0371524420090017</c:v>
                </c:pt>
                <c:pt idx="2">
                  <c:v>2.1557159685931802</c:v>
                </c:pt>
                <c:pt idx="3">
                  <c:v>-2.7017449120793819</c:v>
                </c:pt>
                <c:pt idx="4">
                  <c:v>-6.0416542182033052E-2</c:v>
                </c:pt>
                <c:pt idx="5">
                  <c:v>0.52865639009766585</c:v>
                </c:pt>
                <c:pt idx="6">
                  <c:v>-1.0118618257593974</c:v>
                </c:pt>
                <c:pt idx="7">
                  <c:v>-1.7733407036410438</c:v>
                </c:pt>
                <c:pt idx="8">
                  <c:v>0.14907479801928589</c:v>
                </c:pt>
                <c:pt idx="9">
                  <c:v>-4.8873892186356613</c:v>
                </c:pt>
                <c:pt idx="10">
                  <c:v>-5.1596969781058357</c:v>
                </c:pt>
                <c:pt idx="11">
                  <c:v>-0.17229404850945615</c:v>
                </c:pt>
                <c:pt idx="12">
                  <c:v>-0.91145833333333337</c:v>
                </c:pt>
                <c:pt idx="13">
                  <c:v>-0.43631543206613449</c:v>
                </c:pt>
                <c:pt idx="14">
                  <c:v>-2.1548113426132209</c:v>
                </c:pt>
                <c:pt idx="15">
                  <c:v>8.8471849865951732E-2</c:v>
                </c:pt>
                <c:pt idx="16">
                  <c:v>3.0567775356658307</c:v>
                </c:pt>
                <c:pt idx="17">
                  <c:v>-2.3589467576045546</c:v>
                </c:pt>
                <c:pt idx="18">
                  <c:v>0.48045062955599732</c:v>
                </c:pt>
                <c:pt idx="19">
                  <c:v>-2.5948508112706872</c:v>
                </c:pt>
                <c:pt idx="20">
                  <c:v>8.5848372696401998E-2</c:v>
                </c:pt>
                <c:pt idx="21">
                  <c:v>-2.3404145434513151</c:v>
                </c:pt>
                <c:pt idx="22">
                  <c:v>-4.4632123796908143</c:v>
                </c:pt>
                <c:pt idx="23">
                  <c:v>-1.3969057785979444</c:v>
                </c:pt>
                <c:pt idx="24">
                  <c:v>-1.2759201912900318</c:v>
                </c:pt>
                <c:pt idx="25">
                  <c:v>-0.74523344235072553</c:v>
                </c:pt>
                <c:pt idx="26">
                  <c:v>0.50158282165358636</c:v>
                </c:pt>
                <c:pt idx="27">
                  <c:v>0.44803765838315929</c:v>
                </c:pt>
                <c:pt idx="28">
                  <c:v>2.039037435595533</c:v>
                </c:pt>
                <c:pt idx="29">
                  <c:v>-1.8941436833981145</c:v>
                </c:pt>
                <c:pt idx="30">
                  <c:v>-2.2519980985299148</c:v>
                </c:pt>
                <c:pt idx="31">
                  <c:v>-2.5046807771950057</c:v>
                </c:pt>
                <c:pt idx="32">
                  <c:v>2.8880204539860661</c:v>
                </c:pt>
                <c:pt idx="33">
                  <c:v>-1.1833964234434147</c:v>
                </c:pt>
                <c:pt idx="34">
                  <c:v>1.0718184356832778</c:v>
                </c:pt>
                <c:pt idx="35">
                  <c:v>-0.15916270769527574</c:v>
                </c:pt>
                <c:pt idx="36">
                  <c:v>-3.7116794179016637</c:v>
                </c:pt>
                <c:pt idx="37">
                  <c:v>-0.8407835696272381</c:v>
                </c:pt>
                <c:pt idx="38">
                  <c:v>-2.8674988567266815</c:v>
                </c:pt>
                <c:pt idx="39">
                  <c:v>-4.8352943342724037</c:v>
                </c:pt>
                <c:pt idx="40">
                  <c:v>-1.6364620541612096</c:v>
                </c:pt>
                <c:pt idx="41">
                  <c:v>-1.6124569214902023</c:v>
                </c:pt>
                <c:pt idx="42">
                  <c:v>-0.93301883260324225</c:v>
                </c:pt>
                <c:pt idx="43">
                  <c:v>-0.75081338116292651</c:v>
                </c:pt>
                <c:pt idx="44">
                  <c:v>0.8242316940413672</c:v>
                </c:pt>
                <c:pt idx="45">
                  <c:v>-0.11233076234723333</c:v>
                </c:pt>
                <c:pt idx="46">
                  <c:v>-3.5025862569983919</c:v>
                </c:pt>
                <c:pt idx="47">
                  <c:v>3.2271962748460967</c:v>
                </c:pt>
                <c:pt idx="48">
                  <c:v>-4.861046994737328</c:v>
                </c:pt>
                <c:pt idx="49">
                  <c:v>-2.2175823015700789</c:v>
                </c:pt>
              </c:numCache>
            </c:numRef>
          </c:xVal>
          <c:yVal>
            <c:numRef>
              <c:f>Dat!$F$11:$F$60</c:f>
              <c:numCache>
                <c:formatCode>0.0</c:formatCode>
                <c:ptCount val="50"/>
                <c:pt idx="0">
                  <c:v>28.108481532884966</c:v>
                </c:pt>
                <c:pt idx="1">
                  <c:v>19.236494591372193</c:v>
                </c:pt>
                <c:pt idx="2">
                  <c:v>29.453958707359213</c:v>
                </c:pt>
                <c:pt idx="3">
                  <c:v>24.174233916956069</c:v>
                </c:pt>
                <c:pt idx="4">
                  <c:v>16.207890349071391</c:v>
                </c:pt>
                <c:pt idx="5">
                  <c:v>7.4606930288286106</c:v>
                </c:pt>
                <c:pt idx="6">
                  <c:v>48.707414190936163</c:v>
                </c:pt>
                <c:pt idx="7">
                  <c:v>6.9566988603923869</c:v>
                </c:pt>
                <c:pt idx="8">
                  <c:v>24.319940471008128</c:v>
                </c:pt>
                <c:pt idx="9">
                  <c:v>6.9988223752988885</c:v>
                </c:pt>
                <c:pt idx="10">
                  <c:v>-9.1983243725315564E-2</c:v>
                </c:pt>
                <c:pt idx="11">
                  <c:v>19.378405745552303</c:v>
                </c:pt>
                <c:pt idx="12">
                  <c:v>-0.13977237113154733</c:v>
                </c:pt>
                <c:pt idx="13">
                  <c:v>13.894077357180631</c:v>
                </c:pt>
                <c:pt idx="14">
                  <c:v>18.735890490809449</c:v>
                </c:pt>
                <c:pt idx="15">
                  <c:v>35.565983041440212</c:v>
                </c:pt>
                <c:pt idx="16">
                  <c:v>33.293005211865427</c:v>
                </c:pt>
                <c:pt idx="17">
                  <c:v>20.194168626891468</c:v>
                </c:pt>
                <c:pt idx="18">
                  <c:v>11.410731349049206</c:v>
                </c:pt>
                <c:pt idx="19">
                  <c:v>8.3098444283404955</c:v>
                </c:pt>
                <c:pt idx="20">
                  <c:v>3.9473992774373112</c:v>
                </c:pt>
                <c:pt idx="21">
                  <c:v>18.8231795973742</c:v>
                </c:pt>
                <c:pt idx="22">
                  <c:v>5.4875881242310696</c:v>
                </c:pt>
                <c:pt idx="23">
                  <c:v>17.589918962994915</c:v>
                </c:pt>
                <c:pt idx="24">
                  <c:v>21.655589431126863</c:v>
                </c:pt>
                <c:pt idx="25">
                  <c:v>44.489457059256345</c:v>
                </c:pt>
                <c:pt idx="26">
                  <c:v>56.31025110789578</c:v>
                </c:pt>
                <c:pt idx="27">
                  <c:v>14.131353039940937</c:v>
                </c:pt>
                <c:pt idx="28">
                  <c:v>13.235933752347048</c:v>
                </c:pt>
                <c:pt idx="29">
                  <c:v>17.443453950221034</c:v>
                </c:pt>
                <c:pt idx="30">
                  <c:v>18.496493782921259</c:v>
                </c:pt>
                <c:pt idx="31">
                  <c:v>50.682375468131369</c:v>
                </c:pt>
                <c:pt idx="32">
                  <c:v>44.826233289396491</c:v>
                </c:pt>
                <c:pt idx="33">
                  <c:v>30.074225381996733</c:v>
                </c:pt>
                <c:pt idx="34">
                  <c:v>25.480921400721741</c:v>
                </c:pt>
                <c:pt idx="35">
                  <c:v>12.578216352588825</c:v>
                </c:pt>
                <c:pt idx="36">
                  <c:v>39.391398840231481</c:v>
                </c:pt>
                <c:pt idx="37">
                  <c:v>52.653039755756247</c:v>
                </c:pt>
                <c:pt idx="38">
                  <c:v>23.379671615696093</c:v>
                </c:pt>
                <c:pt idx="39">
                  <c:v>27.950846913914916</c:v>
                </c:pt>
                <c:pt idx="40">
                  <c:v>31.833834471610572</c:v>
                </c:pt>
                <c:pt idx="41">
                  <c:v>8.3070529425350799</c:v>
                </c:pt>
                <c:pt idx="42">
                  <c:v>15.987992183860438</c:v>
                </c:pt>
                <c:pt idx="43">
                  <c:v>-0.74835605942468131</c:v>
                </c:pt>
                <c:pt idx="44">
                  <c:v>25.142076434216698</c:v>
                </c:pt>
                <c:pt idx="45">
                  <c:v>53.152631570228792</c:v>
                </c:pt>
                <c:pt idx="46">
                  <c:v>21.689289037043526</c:v>
                </c:pt>
                <c:pt idx="47">
                  <c:v>19.694874704862226</c:v>
                </c:pt>
                <c:pt idx="48">
                  <c:v>14.446301854224766</c:v>
                </c:pt>
                <c:pt idx="49">
                  <c:v>25.014448778183663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Dat!$F$10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Dat!$D$11:$D$60</c:f>
              <c:numCache>
                <c:formatCode>General</c:formatCode>
                <c:ptCount val="50"/>
              </c:numCache>
            </c:numRef>
          </c:xVal>
          <c:yVal>
            <c:numRef>
              <c:f>Dat!$F$11:$F$60</c:f>
              <c:numCache>
                <c:formatCode>0.0</c:formatCode>
                <c:ptCount val="50"/>
                <c:pt idx="0">
                  <c:v>28.108481532884966</c:v>
                </c:pt>
                <c:pt idx="1">
                  <c:v>19.236494591372193</c:v>
                </c:pt>
                <c:pt idx="2">
                  <c:v>29.453958707359213</c:v>
                </c:pt>
                <c:pt idx="3">
                  <c:v>24.174233916956069</c:v>
                </c:pt>
                <c:pt idx="4">
                  <c:v>16.207890349071391</c:v>
                </c:pt>
                <c:pt idx="5">
                  <c:v>7.4606930288286106</c:v>
                </c:pt>
                <c:pt idx="6">
                  <c:v>48.707414190936163</c:v>
                </c:pt>
                <c:pt idx="7">
                  <c:v>6.9566988603923869</c:v>
                </c:pt>
                <c:pt idx="8">
                  <c:v>24.319940471008128</c:v>
                </c:pt>
                <c:pt idx="9">
                  <c:v>6.9988223752988885</c:v>
                </c:pt>
                <c:pt idx="10">
                  <c:v>-9.1983243725315564E-2</c:v>
                </c:pt>
                <c:pt idx="11">
                  <c:v>19.378405745552303</c:v>
                </c:pt>
                <c:pt idx="12">
                  <c:v>-0.13977237113154733</c:v>
                </c:pt>
                <c:pt idx="13">
                  <c:v>13.894077357180631</c:v>
                </c:pt>
                <c:pt idx="14">
                  <c:v>18.735890490809449</c:v>
                </c:pt>
                <c:pt idx="15">
                  <c:v>35.565983041440212</c:v>
                </c:pt>
                <c:pt idx="16">
                  <c:v>33.293005211865427</c:v>
                </c:pt>
                <c:pt idx="17">
                  <c:v>20.194168626891468</c:v>
                </c:pt>
                <c:pt idx="18">
                  <c:v>11.410731349049206</c:v>
                </c:pt>
                <c:pt idx="19">
                  <c:v>8.3098444283404955</c:v>
                </c:pt>
                <c:pt idx="20">
                  <c:v>3.9473992774373112</c:v>
                </c:pt>
                <c:pt idx="21">
                  <c:v>18.8231795973742</c:v>
                </c:pt>
                <c:pt idx="22">
                  <c:v>5.4875881242310696</c:v>
                </c:pt>
                <c:pt idx="23">
                  <c:v>17.589918962994915</c:v>
                </c:pt>
                <c:pt idx="24">
                  <c:v>21.655589431126863</c:v>
                </c:pt>
                <c:pt idx="25">
                  <c:v>44.489457059256345</c:v>
                </c:pt>
                <c:pt idx="26">
                  <c:v>56.31025110789578</c:v>
                </c:pt>
                <c:pt idx="27">
                  <c:v>14.131353039940937</c:v>
                </c:pt>
                <c:pt idx="28">
                  <c:v>13.235933752347048</c:v>
                </c:pt>
                <c:pt idx="29">
                  <c:v>17.443453950221034</c:v>
                </c:pt>
                <c:pt idx="30">
                  <c:v>18.496493782921259</c:v>
                </c:pt>
                <c:pt idx="31">
                  <c:v>50.682375468131369</c:v>
                </c:pt>
                <c:pt idx="32">
                  <c:v>44.826233289396491</c:v>
                </c:pt>
                <c:pt idx="33">
                  <c:v>30.074225381996733</c:v>
                </c:pt>
                <c:pt idx="34">
                  <c:v>25.480921400721741</c:v>
                </c:pt>
                <c:pt idx="35">
                  <c:v>12.578216352588825</c:v>
                </c:pt>
                <c:pt idx="36">
                  <c:v>39.391398840231481</c:v>
                </c:pt>
                <c:pt idx="37">
                  <c:v>52.653039755756247</c:v>
                </c:pt>
                <c:pt idx="38">
                  <c:v>23.379671615696093</c:v>
                </c:pt>
                <c:pt idx="39">
                  <c:v>27.950846913914916</c:v>
                </c:pt>
                <c:pt idx="40">
                  <c:v>31.833834471610572</c:v>
                </c:pt>
                <c:pt idx="41">
                  <c:v>8.3070529425350799</c:v>
                </c:pt>
                <c:pt idx="42">
                  <c:v>15.987992183860438</c:v>
                </c:pt>
                <c:pt idx="43">
                  <c:v>-0.74835605942468131</c:v>
                </c:pt>
                <c:pt idx="44">
                  <c:v>25.142076434216698</c:v>
                </c:pt>
                <c:pt idx="45">
                  <c:v>53.152631570228792</c:v>
                </c:pt>
                <c:pt idx="46">
                  <c:v>21.689289037043526</c:v>
                </c:pt>
                <c:pt idx="47">
                  <c:v>19.694874704862226</c:v>
                </c:pt>
                <c:pt idx="48">
                  <c:v>14.446301854224766</c:v>
                </c:pt>
                <c:pt idx="49">
                  <c:v>25.014448778183663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816184"/>
        <c:axId val="403809520"/>
      </c:scatterChart>
      <c:valAx>
        <c:axId val="403816184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#,##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09520"/>
        <c:crosses val="autoZero"/>
        <c:crossBetween val="midCat"/>
      </c:valAx>
      <c:valAx>
        <c:axId val="403809520"/>
        <c:scaling>
          <c:orientation val="minMax"/>
          <c:max val="60"/>
          <c:min val="-5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6184"/>
        <c:crosses val="autoZero"/>
        <c:crossBetween val="midCat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942893737063681E-2"/>
          <c:y val="0.17881333260602492"/>
          <c:w val="0.89995707179348972"/>
          <c:h val="0.59335874016090018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X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2"/>
              </a:solidFill>
              <a:ln>
                <a:noFill/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Dat!$E$11:$E$60</c:f>
              <c:numCache>
                <c:formatCode>0.0</c:formatCode>
                <c:ptCount val="50"/>
                <c:pt idx="0">
                  <c:v>18.263183815729654</c:v>
                </c:pt>
                <c:pt idx="1">
                  <c:v>23.945697046681484</c:v>
                </c:pt>
                <c:pt idx="2">
                  <c:v>18.978113196166984</c:v>
                </c:pt>
                <c:pt idx="3">
                  <c:v>26.337853074676921</c:v>
                </c:pt>
                <c:pt idx="4">
                  <c:v>35.963987703118136</c:v>
                </c:pt>
                <c:pt idx="5">
                  <c:v>18.809172780077091</c:v>
                </c:pt>
                <c:pt idx="6">
                  <c:v>12.901891304792729</c:v>
                </c:pt>
                <c:pt idx="7">
                  <c:v>7.7051234296163358</c:v>
                </c:pt>
                <c:pt idx="8">
                  <c:v>19.84776858573921</c:v>
                </c:pt>
                <c:pt idx="9">
                  <c:v>19.585402720794644</c:v>
                </c:pt>
                <c:pt idx="10">
                  <c:v>14.636119746199377</c:v>
                </c:pt>
                <c:pt idx="11">
                  <c:v>19.873180782680617</c:v>
                </c:pt>
                <c:pt idx="12">
                  <c:v>17.697594501718214</c:v>
                </c:pt>
                <c:pt idx="13">
                  <c:v>14.45950272116103</c:v>
                </c:pt>
                <c:pt idx="14">
                  <c:v>22.661016159828623</c:v>
                </c:pt>
                <c:pt idx="15">
                  <c:v>17.589227349980391</c:v>
                </c:pt>
                <c:pt idx="16">
                  <c:v>27.883940732180445</c:v>
                </c:pt>
                <c:pt idx="17">
                  <c:v>16.589833425533225</c:v>
                </c:pt>
                <c:pt idx="18">
                  <c:v>15.395891774500045</c:v>
                </c:pt>
                <c:pt idx="19">
                  <c:v>23.491773308957953</c:v>
                </c:pt>
                <c:pt idx="20">
                  <c:v>16.752970548800221</c:v>
                </c:pt>
                <c:pt idx="21">
                  <c:v>26.693337971821187</c:v>
                </c:pt>
                <c:pt idx="22">
                  <c:v>13.363923143102955</c:v>
                </c:pt>
                <c:pt idx="23">
                  <c:v>18.80330834841044</c:v>
                </c:pt>
                <c:pt idx="24">
                  <c:v>30.750490963780546</c:v>
                </c:pt>
                <c:pt idx="25">
                  <c:v>11.593896697616337</c:v>
                </c:pt>
                <c:pt idx="26">
                  <c:v>13.441648766547754</c:v>
                </c:pt>
                <c:pt idx="27">
                  <c:v>22.970251599581943</c:v>
                </c:pt>
                <c:pt idx="28">
                  <c:v>33.240497660084465</c:v>
                </c:pt>
                <c:pt idx="29">
                  <c:v>18.995921121231639</c:v>
                </c:pt>
                <c:pt idx="30">
                  <c:v>21.831696797283655</c:v>
                </c:pt>
                <c:pt idx="31">
                  <c:v>10.261995028747897</c:v>
                </c:pt>
                <c:pt idx="32">
                  <c:v>20.418382337726833</c:v>
                </c:pt>
                <c:pt idx="33">
                  <c:v>9.8816583041913741</c:v>
                </c:pt>
                <c:pt idx="34">
                  <c:v>22.251664189232855</c:v>
                </c:pt>
                <c:pt idx="35">
                  <c:v>20.05635721805908</c:v>
                </c:pt>
                <c:pt idx="36">
                  <c:v>6.9760108972580284</c:v>
                </c:pt>
                <c:pt idx="37">
                  <c:v>16.027337982996485</c:v>
                </c:pt>
                <c:pt idx="38">
                  <c:v>14.635874378363647</c:v>
                </c:pt>
                <c:pt idx="39">
                  <c:v>23.393243624729461</c:v>
                </c:pt>
                <c:pt idx="40">
                  <c:v>17.947734088326783</c:v>
                </c:pt>
                <c:pt idx="41">
                  <c:v>24.910742248668964</c:v>
                </c:pt>
                <c:pt idx="42">
                  <c:v>14.834608997728619</c:v>
                </c:pt>
                <c:pt idx="43">
                  <c:v>22.893024663337872</c:v>
                </c:pt>
                <c:pt idx="44">
                  <c:v>12.840119798636335</c:v>
                </c:pt>
                <c:pt idx="45">
                  <c:v>17.385000258375154</c:v>
                </c:pt>
                <c:pt idx="46">
                  <c:v>14.523309924042399</c:v>
                </c:pt>
                <c:pt idx="47">
                  <c:v>5.4935330156569098</c:v>
                </c:pt>
                <c:pt idx="48">
                  <c:v>24.445909806938491</c:v>
                </c:pt>
                <c:pt idx="49">
                  <c:v>12.657607677565313</c:v>
                </c:pt>
              </c:numCache>
            </c:numRef>
          </c:xVal>
          <c:yVal>
            <c:numRef>
              <c:f>Dat!$F$11:$F$60</c:f>
              <c:numCache>
                <c:formatCode>0.0</c:formatCode>
                <c:ptCount val="50"/>
                <c:pt idx="0">
                  <c:v>28.108481532884966</c:v>
                </c:pt>
                <c:pt idx="1">
                  <c:v>19.236494591372193</c:v>
                </c:pt>
                <c:pt idx="2">
                  <c:v>29.453958707359213</c:v>
                </c:pt>
                <c:pt idx="3">
                  <c:v>24.174233916956069</c:v>
                </c:pt>
                <c:pt idx="4">
                  <c:v>16.207890349071391</c:v>
                </c:pt>
                <c:pt idx="5">
                  <c:v>7.4606930288286106</c:v>
                </c:pt>
                <c:pt idx="6">
                  <c:v>48.707414190936163</c:v>
                </c:pt>
                <c:pt idx="7">
                  <c:v>6.9566988603923869</c:v>
                </c:pt>
                <c:pt idx="8">
                  <c:v>24.319940471008128</c:v>
                </c:pt>
                <c:pt idx="9">
                  <c:v>6.9988223752988885</c:v>
                </c:pt>
                <c:pt idx="10">
                  <c:v>-9.1983243725315564E-2</c:v>
                </c:pt>
                <c:pt idx="11">
                  <c:v>19.378405745552303</c:v>
                </c:pt>
                <c:pt idx="12">
                  <c:v>-0.13977237113154733</c:v>
                </c:pt>
                <c:pt idx="13">
                  <c:v>13.894077357180631</c:v>
                </c:pt>
                <c:pt idx="14">
                  <c:v>18.735890490809449</c:v>
                </c:pt>
                <c:pt idx="15">
                  <c:v>35.565983041440212</c:v>
                </c:pt>
                <c:pt idx="16">
                  <c:v>33.293005211865427</c:v>
                </c:pt>
                <c:pt idx="17">
                  <c:v>20.194168626891468</c:v>
                </c:pt>
                <c:pt idx="18">
                  <c:v>11.410731349049206</c:v>
                </c:pt>
                <c:pt idx="19">
                  <c:v>8.3098444283404955</c:v>
                </c:pt>
                <c:pt idx="20">
                  <c:v>3.9473992774373112</c:v>
                </c:pt>
                <c:pt idx="21">
                  <c:v>18.8231795973742</c:v>
                </c:pt>
                <c:pt idx="22">
                  <c:v>5.4875881242310696</c:v>
                </c:pt>
                <c:pt idx="23">
                  <c:v>17.589918962994915</c:v>
                </c:pt>
                <c:pt idx="24">
                  <c:v>21.655589431126863</c:v>
                </c:pt>
                <c:pt idx="25">
                  <c:v>44.489457059256345</c:v>
                </c:pt>
                <c:pt idx="26">
                  <c:v>56.31025110789578</c:v>
                </c:pt>
                <c:pt idx="27">
                  <c:v>14.131353039940937</c:v>
                </c:pt>
                <c:pt idx="28">
                  <c:v>13.235933752347048</c:v>
                </c:pt>
                <c:pt idx="29">
                  <c:v>17.443453950221034</c:v>
                </c:pt>
                <c:pt idx="30">
                  <c:v>18.496493782921259</c:v>
                </c:pt>
                <c:pt idx="31">
                  <c:v>50.682375468131369</c:v>
                </c:pt>
                <c:pt idx="32">
                  <c:v>44.826233289396491</c:v>
                </c:pt>
                <c:pt idx="33">
                  <c:v>30.074225381996733</c:v>
                </c:pt>
                <c:pt idx="34">
                  <c:v>25.480921400721741</c:v>
                </c:pt>
                <c:pt idx="35">
                  <c:v>12.578216352588825</c:v>
                </c:pt>
                <c:pt idx="36">
                  <c:v>39.391398840231481</c:v>
                </c:pt>
                <c:pt idx="37">
                  <c:v>52.653039755756247</c:v>
                </c:pt>
                <c:pt idx="38">
                  <c:v>23.379671615696093</c:v>
                </c:pt>
                <c:pt idx="39">
                  <c:v>27.950846913914916</c:v>
                </c:pt>
                <c:pt idx="40">
                  <c:v>31.833834471610572</c:v>
                </c:pt>
                <c:pt idx="41">
                  <c:v>8.3070529425350799</c:v>
                </c:pt>
                <c:pt idx="42">
                  <c:v>15.987992183860438</c:v>
                </c:pt>
                <c:pt idx="43">
                  <c:v>-0.74835605942468131</c:v>
                </c:pt>
                <c:pt idx="44">
                  <c:v>25.142076434216698</c:v>
                </c:pt>
                <c:pt idx="45">
                  <c:v>53.152631570228792</c:v>
                </c:pt>
                <c:pt idx="46">
                  <c:v>21.689289037043526</c:v>
                </c:pt>
                <c:pt idx="47">
                  <c:v>19.694874704862226</c:v>
                </c:pt>
                <c:pt idx="48">
                  <c:v>14.446301854224766</c:v>
                </c:pt>
                <c:pt idx="49">
                  <c:v>25.014448778183663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Dat!$F$10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Dat!$D$11:$D$60</c:f>
              <c:numCache>
                <c:formatCode>General</c:formatCode>
                <c:ptCount val="50"/>
              </c:numCache>
            </c:numRef>
          </c:xVal>
          <c:yVal>
            <c:numRef>
              <c:f>Dat!$F$11:$F$60</c:f>
              <c:numCache>
                <c:formatCode>0.0</c:formatCode>
                <c:ptCount val="50"/>
                <c:pt idx="0">
                  <c:v>28.108481532884966</c:v>
                </c:pt>
                <c:pt idx="1">
                  <c:v>19.236494591372193</c:v>
                </c:pt>
                <c:pt idx="2">
                  <c:v>29.453958707359213</c:v>
                </c:pt>
                <c:pt idx="3">
                  <c:v>24.174233916956069</c:v>
                </c:pt>
                <c:pt idx="4">
                  <c:v>16.207890349071391</c:v>
                </c:pt>
                <c:pt idx="5">
                  <c:v>7.4606930288286106</c:v>
                </c:pt>
                <c:pt idx="6">
                  <c:v>48.707414190936163</c:v>
                </c:pt>
                <c:pt idx="7">
                  <c:v>6.9566988603923869</c:v>
                </c:pt>
                <c:pt idx="8">
                  <c:v>24.319940471008128</c:v>
                </c:pt>
                <c:pt idx="9">
                  <c:v>6.9988223752988885</c:v>
                </c:pt>
                <c:pt idx="10">
                  <c:v>-9.1983243725315564E-2</c:v>
                </c:pt>
                <c:pt idx="11">
                  <c:v>19.378405745552303</c:v>
                </c:pt>
                <c:pt idx="12">
                  <c:v>-0.13977237113154733</c:v>
                </c:pt>
                <c:pt idx="13">
                  <c:v>13.894077357180631</c:v>
                </c:pt>
                <c:pt idx="14">
                  <c:v>18.735890490809449</c:v>
                </c:pt>
                <c:pt idx="15">
                  <c:v>35.565983041440212</c:v>
                </c:pt>
                <c:pt idx="16">
                  <c:v>33.293005211865427</c:v>
                </c:pt>
                <c:pt idx="17">
                  <c:v>20.194168626891468</c:v>
                </c:pt>
                <c:pt idx="18">
                  <c:v>11.410731349049206</c:v>
                </c:pt>
                <c:pt idx="19">
                  <c:v>8.3098444283404955</c:v>
                </c:pt>
                <c:pt idx="20">
                  <c:v>3.9473992774373112</c:v>
                </c:pt>
                <c:pt idx="21">
                  <c:v>18.8231795973742</c:v>
                </c:pt>
                <c:pt idx="22">
                  <c:v>5.4875881242310696</c:v>
                </c:pt>
                <c:pt idx="23">
                  <c:v>17.589918962994915</c:v>
                </c:pt>
                <c:pt idx="24">
                  <c:v>21.655589431126863</c:v>
                </c:pt>
                <c:pt idx="25">
                  <c:v>44.489457059256345</c:v>
                </c:pt>
                <c:pt idx="26">
                  <c:v>56.31025110789578</c:v>
                </c:pt>
                <c:pt idx="27">
                  <c:v>14.131353039940937</c:v>
                </c:pt>
                <c:pt idx="28">
                  <c:v>13.235933752347048</c:v>
                </c:pt>
                <c:pt idx="29">
                  <c:v>17.443453950221034</c:v>
                </c:pt>
                <c:pt idx="30">
                  <c:v>18.496493782921259</c:v>
                </c:pt>
                <c:pt idx="31">
                  <c:v>50.682375468131369</c:v>
                </c:pt>
                <c:pt idx="32">
                  <c:v>44.826233289396491</c:v>
                </c:pt>
                <c:pt idx="33">
                  <c:v>30.074225381996733</c:v>
                </c:pt>
                <c:pt idx="34">
                  <c:v>25.480921400721741</c:v>
                </c:pt>
                <c:pt idx="35">
                  <c:v>12.578216352588825</c:v>
                </c:pt>
                <c:pt idx="36">
                  <c:v>39.391398840231481</c:v>
                </c:pt>
                <c:pt idx="37">
                  <c:v>52.653039755756247</c:v>
                </c:pt>
                <c:pt idx="38">
                  <c:v>23.379671615696093</c:v>
                </c:pt>
                <c:pt idx="39">
                  <c:v>27.950846913914916</c:v>
                </c:pt>
                <c:pt idx="40">
                  <c:v>31.833834471610572</c:v>
                </c:pt>
                <c:pt idx="41">
                  <c:v>8.3070529425350799</c:v>
                </c:pt>
                <c:pt idx="42">
                  <c:v>15.987992183860438</c:v>
                </c:pt>
                <c:pt idx="43">
                  <c:v>-0.74835605942468131</c:v>
                </c:pt>
                <c:pt idx="44">
                  <c:v>25.142076434216698</c:v>
                </c:pt>
                <c:pt idx="45">
                  <c:v>53.152631570228792</c:v>
                </c:pt>
                <c:pt idx="46">
                  <c:v>21.689289037043526</c:v>
                </c:pt>
                <c:pt idx="47">
                  <c:v>19.694874704862226</c:v>
                </c:pt>
                <c:pt idx="48">
                  <c:v>14.446301854224766</c:v>
                </c:pt>
                <c:pt idx="49">
                  <c:v>25.014448778183663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812264"/>
        <c:axId val="403816576"/>
      </c:scatterChart>
      <c:valAx>
        <c:axId val="403812264"/>
        <c:scaling>
          <c:orientation val="minMax"/>
          <c:max val="40"/>
          <c:min val="0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#,##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6576"/>
        <c:crosses val="autoZero"/>
        <c:crossBetween val="midCat"/>
      </c:valAx>
      <c:valAx>
        <c:axId val="403816576"/>
        <c:scaling>
          <c:orientation val="minMax"/>
          <c:max val="60"/>
          <c:min val="-5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403812264"/>
        <c:crosses val="autoZero"/>
        <c:crossBetween val="midCat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907824506947056E-2"/>
          <c:y val="0.1763528625462529"/>
          <c:w val="0.87861414997918064"/>
          <c:h val="0.61767537833105468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CERTIFICACIONES DE FIN DE OBRA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Dat!$D$11:$D$62</c:f>
              <c:numCache>
                <c:formatCode>General</c:formatCode>
                <c:ptCount val="52"/>
                <c:pt idx="2" formatCode="yy">
                  <c:v>38990</c:v>
                </c:pt>
                <c:pt idx="6" formatCode="yy">
                  <c:v>39355</c:v>
                </c:pt>
                <c:pt idx="10" formatCode="yy">
                  <c:v>39721</c:v>
                </c:pt>
                <c:pt idx="14" formatCode="yy">
                  <c:v>40086</c:v>
                </c:pt>
                <c:pt idx="18" formatCode="yy">
                  <c:v>40451</c:v>
                </c:pt>
                <c:pt idx="22" formatCode="yy">
                  <c:v>40816</c:v>
                </c:pt>
                <c:pt idx="26" formatCode="yy">
                  <c:v>41182</c:v>
                </c:pt>
                <c:pt idx="30" formatCode="yy">
                  <c:v>41547</c:v>
                </c:pt>
                <c:pt idx="34" formatCode="yy">
                  <c:v>41912</c:v>
                </c:pt>
                <c:pt idx="38" formatCode="yy">
                  <c:v>42277</c:v>
                </c:pt>
                <c:pt idx="42" formatCode="yy">
                  <c:v>42643</c:v>
                </c:pt>
                <c:pt idx="46" formatCode="yy">
                  <c:v>43008</c:v>
                </c:pt>
                <c:pt idx="50" formatCode="yy">
                  <c:v>43373</c:v>
                </c:pt>
              </c:numCache>
            </c:numRef>
          </c:cat>
          <c:val>
            <c:numRef>
              <c:f>Dat!$E$11:$E$62</c:f>
              <c:numCache>
                <c:formatCode>0.0</c:formatCode>
                <c:ptCount val="52"/>
                <c:pt idx="0">
                  <c:v>429.017</c:v>
                </c:pt>
                <c:pt idx="1">
                  <c:v>451.15600000000001</c:v>
                </c:pt>
                <c:pt idx="2">
                  <c:v>459.50400000000002</c:v>
                </c:pt>
                <c:pt idx="3">
                  <c:v>471.584</c:v>
                </c:pt>
                <c:pt idx="4">
                  <c:v>488.52300000000002</c:v>
                </c:pt>
                <c:pt idx="5">
                  <c:v>504.23500000000001</c:v>
                </c:pt>
                <c:pt idx="6">
                  <c:v>525.41800000000001</c:v>
                </c:pt>
                <c:pt idx="7">
                  <c:v>534.13099999999997</c:v>
                </c:pt>
                <c:pt idx="8">
                  <c:v>552.99099999999999</c:v>
                </c:pt>
                <c:pt idx="9">
                  <c:v>561.64800000000002</c:v>
                </c:pt>
                <c:pt idx="10">
                  <c:v>555.31299999999999</c:v>
                </c:pt>
                <c:pt idx="11">
                  <c:v>552.93100000000004</c:v>
                </c:pt>
                <c:pt idx="12">
                  <c:v>531.12699999999995</c:v>
                </c:pt>
                <c:pt idx="13">
                  <c:v>478.43700000000001</c:v>
                </c:pt>
                <c:pt idx="14">
                  <c:v>416.59500000000003</c:v>
                </c:pt>
                <c:pt idx="15">
                  <c:v>360.12099999999998</c:v>
                </c:pt>
                <c:pt idx="16">
                  <c:v>295.99700000000001</c:v>
                </c:pt>
                <c:pt idx="17">
                  <c:v>262.53199999999998</c:v>
                </c:pt>
                <c:pt idx="18">
                  <c:v>231.09899999999999</c:v>
                </c:pt>
                <c:pt idx="19">
                  <c:v>200.34399999999999</c:v>
                </c:pt>
                <c:pt idx="20">
                  <c:v>183.249</c:v>
                </c:pt>
                <c:pt idx="21">
                  <c:v>161.46199999999999</c:v>
                </c:pt>
                <c:pt idx="22">
                  <c:v>133.845</c:v>
                </c:pt>
                <c:pt idx="23">
                  <c:v>122.94499999999999</c:v>
                </c:pt>
                <c:pt idx="24">
                  <c:v>106.53100000000001</c:v>
                </c:pt>
                <c:pt idx="25">
                  <c:v>94.244</c:v>
                </c:pt>
                <c:pt idx="26">
                  <c:v>85.063999999999993</c:v>
                </c:pt>
                <c:pt idx="27">
                  <c:v>76.703999999999994</c:v>
                </c:pt>
                <c:pt idx="28">
                  <c:v>71.212999999999994</c:v>
                </c:pt>
                <c:pt idx="29">
                  <c:v>62.552</c:v>
                </c:pt>
                <c:pt idx="30">
                  <c:v>55.658999999999999</c:v>
                </c:pt>
                <c:pt idx="31">
                  <c:v>48.341000000000001</c:v>
                </c:pt>
                <c:pt idx="32">
                  <c:v>36.689</c:v>
                </c:pt>
                <c:pt idx="33">
                  <c:v>34.643000000000001</c:v>
                </c:pt>
                <c:pt idx="34">
                  <c:v>30.026</c:v>
                </c:pt>
                <c:pt idx="35">
                  <c:v>26.931999999999999</c:v>
                </c:pt>
                <c:pt idx="36">
                  <c:v>25.751999999999999</c:v>
                </c:pt>
                <c:pt idx="37">
                  <c:v>24.486999999999998</c:v>
                </c:pt>
                <c:pt idx="38">
                  <c:v>26.065999999999999</c:v>
                </c:pt>
                <c:pt idx="39">
                  <c:v>26.802</c:v>
                </c:pt>
                <c:pt idx="40">
                  <c:v>26.105</c:v>
                </c:pt>
                <c:pt idx="41">
                  <c:v>27.297999999999998</c:v>
                </c:pt>
                <c:pt idx="42">
                  <c:v>24.939</c:v>
                </c:pt>
                <c:pt idx="43">
                  <c:v>23.515000000000001</c:v>
                </c:pt>
                <c:pt idx="44">
                  <c:v>23.48</c:v>
                </c:pt>
                <c:pt idx="45">
                  <c:v>24.148</c:v>
                </c:pt>
                <c:pt idx="46">
                  <c:v>27.908999999999999</c:v>
                </c:pt>
                <c:pt idx="47">
                  <c:v>31.946999999999999</c:v>
                </c:pt>
                <c:pt idx="48">
                  <c:v>32.776000000000003</c:v>
                </c:pt>
                <c:pt idx="49">
                  <c:v>33.399000000000001</c:v>
                </c:pt>
                <c:pt idx="50">
                  <c:v>34.892000000000003</c:v>
                </c:pt>
                <c:pt idx="51">
                  <c:v>36.186999999999998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Dat!$F$10</c:f>
              <c:strCache>
                <c:ptCount val="1"/>
                <c:pt idx="0">
                  <c:v>COMPRA DE VIVIENDA NUEVA</c:v>
                </c:pt>
              </c:strCache>
            </c:strRef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Dat!$D$11:$D$62</c:f>
              <c:numCache>
                <c:formatCode>General</c:formatCode>
                <c:ptCount val="52"/>
                <c:pt idx="2" formatCode="yy">
                  <c:v>38990</c:v>
                </c:pt>
                <c:pt idx="6" formatCode="yy">
                  <c:v>39355</c:v>
                </c:pt>
                <c:pt idx="10" formatCode="yy">
                  <c:v>39721</c:v>
                </c:pt>
                <c:pt idx="14" formatCode="yy">
                  <c:v>40086</c:v>
                </c:pt>
                <c:pt idx="18" formatCode="yy">
                  <c:v>40451</c:v>
                </c:pt>
                <c:pt idx="22" formatCode="yy">
                  <c:v>40816</c:v>
                </c:pt>
                <c:pt idx="26" formatCode="yy">
                  <c:v>41182</c:v>
                </c:pt>
                <c:pt idx="30" formatCode="yy">
                  <c:v>41547</c:v>
                </c:pt>
                <c:pt idx="34" formatCode="yy">
                  <c:v>41912</c:v>
                </c:pt>
                <c:pt idx="38" formatCode="yy">
                  <c:v>42277</c:v>
                </c:pt>
                <c:pt idx="42" formatCode="yy">
                  <c:v>42643</c:v>
                </c:pt>
                <c:pt idx="46" formatCode="yy">
                  <c:v>43008</c:v>
                </c:pt>
                <c:pt idx="50" formatCode="yy">
                  <c:v>43373</c:v>
                </c:pt>
              </c:numCache>
            </c:numRef>
          </c:cat>
          <c:val>
            <c:numRef>
              <c:f>Dat!$F$11:$F$62</c:f>
              <c:numCache>
                <c:formatCode>0.0</c:formatCode>
                <c:ptCount val="52"/>
                <c:pt idx="0">
                  <c:v>336.47800000000001</c:v>
                </c:pt>
                <c:pt idx="1">
                  <c:v>363.61500000000001</c:v>
                </c:pt>
                <c:pt idx="2">
                  <c:v>378.06799999999998</c:v>
                </c:pt>
                <c:pt idx="3">
                  <c:v>388.89499999999998</c:v>
                </c:pt>
                <c:pt idx="4">
                  <c:v>410.19200000000001</c:v>
                </c:pt>
                <c:pt idx="5">
                  <c:v>418.96899999999999</c:v>
                </c:pt>
                <c:pt idx="6">
                  <c:v>421.62200000000001</c:v>
                </c:pt>
                <c:pt idx="7">
                  <c:v>417.697</c:v>
                </c:pt>
                <c:pt idx="8">
                  <c:v>412.43900000000002</c:v>
                </c:pt>
                <c:pt idx="9">
                  <c:v>400.274</c:v>
                </c:pt>
                <c:pt idx="10">
                  <c:v>386.97</c:v>
                </c:pt>
                <c:pt idx="11">
                  <c:v>365.52600000000001</c:v>
                </c:pt>
                <c:pt idx="12">
                  <c:v>333.42599999999999</c:v>
                </c:pt>
                <c:pt idx="13">
                  <c:v>301.947</c:v>
                </c:pt>
                <c:pt idx="14">
                  <c:v>274.89</c:v>
                </c:pt>
                <c:pt idx="15">
                  <c:v>253.529</c:v>
                </c:pt>
                <c:pt idx="16">
                  <c:v>241.053</c:v>
                </c:pt>
                <c:pt idx="17">
                  <c:v>228.77500000000001</c:v>
                </c:pt>
                <c:pt idx="18">
                  <c:v>235.435</c:v>
                </c:pt>
                <c:pt idx="19">
                  <c:v>205.95099999999999</c:v>
                </c:pt>
                <c:pt idx="20">
                  <c:v>199.73099999999999</c:v>
                </c:pt>
                <c:pt idx="21">
                  <c:v>179.28</c:v>
                </c:pt>
                <c:pt idx="22">
                  <c:v>138.34700000000001</c:v>
                </c:pt>
                <c:pt idx="23">
                  <c:v>139.13999999999999</c:v>
                </c:pt>
                <c:pt idx="24">
                  <c:v>127.88</c:v>
                </c:pt>
                <c:pt idx="25">
                  <c:v>119.21899999999999</c:v>
                </c:pt>
                <c:pt idx="26">
                  <c:v>113.685</c:v>
                </c:pt>
                <c:pt idx="27">
                  <c:v>112.01</c:v>
                </c:pt>
                <c:pt idx="28">
                  <c:v>116.349</c:v>
                </c:pt>
                <c:pt idx="29">
                  <c:v>108.262</c:v>
                </c:pt>
                <c:pt idx="30">
                  <c:v>97.704999999999998</c:v>
                </c:pt>
                <c:pt idx="31">
                  <c:v>87.375</c:v>
                </c:pt>
                <c:pt idx="32">
                  <c:v>56.518000000000001</c:v>
                </c:pt>
                <c:pt idx="33">
                  <c:v>60.37</c:v>
                </c:pt>
                <c:pt idx="34">
                  <c:v>60.378</c:v>
                </c:pt>
                <c:pt idx="35">
                  <c:v>58.57</c:v>
                </c:pt>
                <c:pt idx="36">
                  <c:v>54.863</c:v>
                </c:pt>
                <c:pt idx="37">
                  <c:v>52.673000000000002</c:v>
                </c:pt>
                <c:pt idx="38">
                  <c:v>51.478000000000002</c:v>
                </c:pt>
                <c:pt idx="39">
                  <c:v>49.875999999999998</c:v>
                </c:pt>
                <c:pt idx="40">
                  <c:v>49.11</c:v>
                </c:pt>
                <c:pt idx="41">
                  <c:v>49.100999999999999</c:v>
                </c:pt>
                <c:pt idx="42">
                  <c:v>47.923000000000002</c:v>
                </c:pt>
                <c:pt idx="43">
                  <c:v>47.78</c:v>
                </c:pt>
                <c:pt idx="44">
                  <c:v>47.113999999999997</c:v>
                </c:pt>
                <c:pt idx="45">
                  <c:v>47.164999999999999</c:v>
                </c:pt>
                <c:pt idx="46">
                  <c:v>47.987000000000002</c:v>
                </c:pt>
                <c:pt idx="47">
                  <c:v>48.985999999999997</c:v>
                </c:pt>
                <c:pt idx="48">
                  <c:v>50.396999999999998</c:v>
                </c:pt>
                <c:pt idx="49">
                  <c:v>50.601999999999997</c:v>
                </c:pt>
                <c:pt idx="50">
                  <c:v>51.637999999999998</c:v>
                </c:pt>
                <c:pt idx="51">
                  <c:v>53.061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2547864"/>
        <c:axId val="292536496"/>
      </c:lineChart>
      <c:catAx>
        <c:axId val="292547864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536496"/>
        <c:crosses val="autoZero"/>
        <c:auto val="0"/>
        <c:lblAlgn val="ctr"/>
        <c:lblOffset val="100"/>
        <c:tickLblSkip val="1"/>
        <c:tickMarkSkip val="4"/>
        <c:noMultiLvlLbl val="1"/>
      </c:catAx>
      <c:valAx>
        <c:axId val="292536496"/>
        <c:scaling>
          <c:orientation val="minMax"/>
          <c:max val="60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5478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6.0173789093037409E-2"/>
          <c:y val="0.90192682667422974"/>
          <c:w val="0.91548561161100495"/>
          <c:h val="4.7871472985934908E-2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57309718920496"/>
          <c:y val="0.17605343543795818"/>
          <c:w val="0.84475194052227265"/>
          <c:h val="0.63018373530080263"/>
        </c:manualLayout>
      </c:layout>
      <c:lineChart>
        <c:grouping val="standard"/>
        <c:varyColors val="0"/>
        <c:ser>
          <c:idx val="0"/>
          <c:order val="0"/>
          <c:tx>
            <c:strRef>
              <c:f>Dat!$K$10</c:f>
              <c:strCache>
                <c:ptCount val="1"/>
                <c:pt idx="0">
                  <c:v>STOK DE VIVIENDAS SIN VENDER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Dat!$J$11:$J$66</c:f>
              <c:numCache>
                <c:formatCode>General</c:formatCode>
                <c:ptCount val="56"/>
                <c:pt idx="2" formatCode="yy">
                  <c:v>38596</c:v>
                </c:pt>
                <c:pt idx="6" formatCode="yy">
                  <c:v>38961</c:v>
                </c:pt>
                <c:pt idx="10" formatCode="yy">
                  <c:v>39326</c:v>
                </c:pt>
                <c:pt idx="14" formatCode="yy">
                  <c:v>39692</c:v>
                </c:pt>
                <c:pt idx="18" formatCode="yy">
                  <c:v>40057</c:v>
                </c:pt>
                <c:pt idx="22" formatCode="yy">
                  <c:v>40422</c:v>
                </c:pt>
                <c:pt idx="26" formatCode="yy">
                  <c:v>40787</c:v>
                </c:pt>
                <c:pt idx="30" formatCode="yy">
                  <c:v>41153</c:v>
                </c:pt>
                <c:pt idx="34" formatCode="yy">
                  <c:v>41518</c:v>
                </c:pt>
                <c:pt idx="38" formatCode="yy">
                  <c:v>41883</c:v>
                </c:pt>
                <c:pt idx="42" formatCode="yy">
                  <c:v>42248</c:v>
                </c:pt>
                <c:pt idx="46" formatCode="yy">
                  <c:v>42614</c:v>
                </c:pt>
                <c:pt idx="50" formatCode="yy">
                  <c:v>42979</c:v>
                </c:pt>
                <c:pt idx="54" formatCode="yy">
                  <c:v>43344</c:v>
                </c:pt>
              </c:numCache>
            </c:numRef>
          </c:cat>
          <c:val>
            <c:numRef>
              <c:f>Dat!$K$11:$K$66</c:f>
              <c:numCache>
                <c:formatCode>0.0</c:formatCode>
                <c:ptCount val="56"/>
                <c:pt idx="0">
                  <c:v>128.90899999999999</c:v>
                </c:pt>
                <c:pt idx="1">
                  <c:v>165.55799999999999</c:v>
                </c:pt>
                <c:pt idx="2">
                  <c:v>178.892</c:v>
                </c:pt>
                <c:pt idx="3">
                  <c:v>197.31100000000001</c:v>
                </c:pt>
                <c:pt idx="4">
                  <c:v>216.93799999999999</c:v>
                </c:pt>
                <c:pt idx="5">
                  <c:v>247.59700000000001</c:v>
                </c:pt>
                <c:pt idx="6">
                  <c:v>262.26100000000002</c:v>
                </c:pt>
                <c:pt idx="7">
                  <c:v>276.38299999999998</c:v>
                </c:pt>
                <c:pt idx="8">
                  <c:v>303.108</c:v>
                </c:pt>
                <c:pt idx="9">
                  <c:v>352.31799999999998</c:v>
                </c:pt>
                <c:pt idx="10">
                  <c:v>379.62400000000002</c:v>
                </c:pt>
                <c:pt idx="11">
                  <c:v>417.64600000000002</c:v>
                </c:pt>
                <c:pt idx="12">
                  <c:v>465.03699999999998</c:v>
                </c:pt>
                <c:pt idx="13">
                  <c:v>521.09</c:v>
                </c:pt>
                <c:pt idx="14">
                  <c:v>567.45500000000004</c:v>
                </c:pt>
                <c:pt idx="15">
                  <c:v>615.78499999999997</c:v>
                </c:pt>
                <c:pt idx="16">
                  <c:v>642.03899999999999</c:v>
                </c:pt>
                <c:pt idx="17">
                  <c:v>663.31899999999996</c:v>
                </c:pt>
                <c:pt idx="18">
                  <c:v>674.53200000000004</c:v>
                </c:pt>
                <c:pt idx="19">
                  <c:v>671.28599999999994</c:v>
                </c:pt>
                <c:pt idx="20">
                  <c:v>676.346</c:v>
                </c:pt>
                <c:pt idx="21">
                  <c:v>659.50099999999998</c:v>
                </c:pt>
                <c:pt idx="22">
                  <c:v>669.47199999999998</c:v>
                </c:pt>
                <c:pt idx="23">
                  <c:v>655.351</c:v>
                </c:pt>
                <c:pt idx="24">
                  <c:v>658.95100000000002</c:v>
                </c:pt>
                <c:pt idx="25">
                  <c:v>655.476</c:v>
                </c:pt>
                <c:pt idx="26">
                  <c:v>653.68799999999999</c:v>
                </c:pt>
                <c:pt idx="27">
                  <c:v>634.28200000000004</c:v>
                </c:pt>
                <c:pt idx="28">
                  <c:v>634.26199999999994</c:v>
                </c:pt>
                <c:pt idx="29">
                  <c:v>627.07100000000003</c:v>
                </c:pt>
                <c:pt idx="30">
                  <c:v>618.6</c:v>
                </c:pt>
                <c:pt idx="31">
                  <c:v>589.38199999999995</c:v>
                </c:pt>
                <c:pt idx="32">
                  <c:v>588.77099999999996</c:v>
                </c:pt>
                <c:pt idx="33">
                  <c:v>585.23199999999997</c:v>
                </c:pt>
                <c:pt idx="34">
                  <c:v>579.74900000000002</c:v>
                </c:pt>
                <c:pt idx="35">
                  <c:v>569.72900000000004</c:v>
                </c:pt>
                <c:pt idx="36">
                  <c:v>563.274</c:v>
                </c:pt>
                <c:pt idx="37">
                  <c:v>555.1</c:v>
                </c:pt>
                <c:pt idx="38">
                  <c:v>548.37800000000004</c:v>
                </c:pt>
                <c:pt idx="39">
                  <c:v>540.90700000000004</c:v>
                </c:pt>
                <c:pt idx="40">
                  <c:v>535.346</c:v>
                </c:pt>
                <c:pt idx="41">
                  <c:v>529.96299999999997</c:v>
                </c:pt>
                <c:pt idx="42">
                  <c:v>525.55399999999997</c:v>
                </c:pt>
                <c:pt idx="43">
                  <c:v>518.11900000000003</c:v>
                </c:pt>
                <c:pt idx="44">
                  <c:v>513.76</c:v>
                </c:pt>
                <c:pt idx="45">
                  <c:v>507.19299999999998</c:v>
                </c:pt>
                <c:pt idx="46">
                  <c:v>501.48899999999998</c:v>
                </c:pt>
                <c:pt idx="47">
                  <c:v>494.67200000000003</c:v>
                </c:pt>
                <c:pt idx="48">
                  <c:v>490.93200000000002</c:v>
                </c:pt>
                <c:pt idx="49">
                  <c:v>487.32900000000001</c:v>
                </c:pt>
                <c:pt idx="50">
                  <c:v>484.66</c:v>
                </c:pt>
                <c:pt idx="51">
                  <c:v>477.27300000000002</c:v>
                </c:pt>
                <c:pt idx="52">
                  <c:v>473.94799999999998</c:v>
                </c:pt>
                <c:pt idx="53">
                  <c:v>470.786</c:v>
                </c:pt>
                <c:pt idx="54">
                  <c:v>468.22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2551000"/>
        <c:axId val="291322432"/>
      </c:lineChart>
      <c:catAx>
        <c:axId val="29255100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1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1322432"/>
        <c:crosses val="autoZero"/>
        <c:auto val="0"/>
        <c:lblAlgn val="ctr"/>
        <c:lblOffset val="100"/>
        <c:tickLblSkip val="1"/>
        <c:tickMarkSkip val="4"/>
        <c:noMultiLvlLbl val="0"/>
      </c:catAx>
      <c:valAx>
        <c:axId val="291322432"/>
        <c:scaling>
          <c:orientation val="minMax"/>
          <c:max val="90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2551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57309718920496"/>
          <c:y val="0.17605343543795818"/>
          <c:w val="0.84475194052227265"/>
          <c:h val="0.61914365521583348"/>
        </c:manualLayout>
      </c:layout>
      <c:lineChart>
        <c:grouping val="standard"/>
        <c:varyColors val="0"/>
        <c:ser>
          <c:idx val="0"/>
          <c:order val="0"/>
          <c:tx>
            <c:strRef>
              <c:f>Dat!$L$10</c:f>
              <c:strCache>
                <c:ptCount val="1"/>
                <c:pt idx="0">
                  <c:v>PRECIO DE LA VIVIENDA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dLbls>
            <c:dLbl>
              <c:idx val="44"/>
              <c:layout>
                <c:manualLayout>
                  <c:x val="-2.355090677918403E-2"/>
                  <c:y val="-2.44787312033756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2"/>
                      </a:solidFill>
                    </a:defRPr>
                  </a:pPr>
                  <a:endParaRPr lang="es-E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Dat!$K$11:$K$34</c:f>
              <c:numCache>
                <c:formatCode>General</c:formatCode>
                <c:ptCount val="24"/>
                <c:pt idx="2" formatCode="yyyy">
                  <c:v>41547</c:v>
                </c:pt>
                <c:pt idx="6" formatCode="yyyy">
                  <c:v>41912</c:v>
                </c:pt>
                <c:pt idx="10" formatCode="yyyy">
                  <c:v>42277</c:v>
                </c:pt>
                <c:pt idx="14" formatCode="yyyy">
                  <c:v>42643</c:v>
                </c:pt>
                <c:pt idx="18" formatCode="yyyy">
                  <c:v>43008</c:v>
                </c:pt>
                <c:pt idx="22" formatCode="yyyy">
                  <c:v>43373</c:v>
                </c:pt>
              </c:numCache>
            </c:numRef>
          </c:cat>
          <c:val>
            <c:numRef>
              <c:f>Dat!$L$11:$L$34</c:f>
              <c:numCache>
                <c:formatCode>General</c:formatCode>
                <c:ptCount val="24"/>
                <c:pt idx="3" formatCode="0.0">
                  <c:v>100</c:v>
                </c:pt>
                <c:pt idx="4" formatCode="0.0">
                  <c:v>100.02831400765905</c:v>
                </c:pt>
                <c:pt idx="5" formatCode="0.0">
                  <c:v>100.51551422548624</c:v>
                </c:pt>
                <c:pt idx="6" formatCode="0.0">
                  <c:v>101.11272524290717</c:v>
                </c:pt>
                <c:pt idx="7" formatCode="0.0">
                  <c:v>102.10081280269945</c:v>
                </c:pt>
                <c:pt idx="8" formatCode="0.0">
                  <c:v>101.33439462822247</c:v>
                </c:pt>
                <c:pt idx="9" formatCode="0.0">
                  <c:v>104.50393079787465</c:v>
                </c:pt>
                <c:pt idx="10" formatCode="0.0">
                  <c:v>105.61615959029864</c:v>
                </c:pt>
                <c:pt idx="11" formatCode="0.0">
                  <c:v>106.52342201447841</c:v>
                </c:pt>
                <c:pt idx="12" formatCode="0.0">
                  <c:v>107.57982024935387</c:v>
                </c:pt>
                <c:pt idx="13" formatCode="0.0">
                  <c:v>108.74266136472194</c:v>
                </c:pt>
                <c:pt idx="14" formatCode="0.0">
                  <c:v>109.87676130847191</c:v>
                </c:pt>
                <c:pt idx="15" formatCode="0.0">
                  <c:v>111.26695189117326</c:v>
                </c:pt>
                <c:pt idx="16" formatCode="0.0">
                  <c:v>113.31829013034132</c:v>
                </c:pt>
                <c:pt idx="17" formatCode="0.0">
                  <c:v>114.93623381220678</c:v>
                </c:pt>
                <c:pt idx="18" formatCode="0.0">
                  <c:v>116.93070401845738</c:v>
                </c:pt>
                <c:pt idx="19" formatCode="0.0">
                  <c:v>119.00835324547701</c:v>
                </c:pt>
                <c:pt idx="20" formatCode="0.0">
                  <c:v>120.75601270943658</c:v>
                </c:pt>
                <c:pt idx="21" formatCode="0.0">
                  <c:v>123.0365524958922</c:v>
                </c:pt>
                <c:pt idx="22" formatCode="0.0">
                  <c:v>125.10323619311276</c:v>
                </c:pt>
                <c:pt idx="23" formatCode="0.0">
                  <c:v>126.54803836326913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Dat!$M$10</c:f>
              <c:strCache>
                <c:ptCount val="1"/>
                <c:pt idx="0">
                  <c:v>PRECIO DEL ALQUILER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dLbls>
            <c:dLbl>
              <c:idx val="44"/>
              <c:layout>
                <c:manualLayout>
                  <c:x val="-2.3542488181491607E-2"/>
                  <c:y val="5.85598441985796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Dat!$K$11:$K$34</c:f>
              <c:numCache>
                <c:formatCode>General</c:formatCode>
                <c:ptCount val="24"/>
                <c:pt idx="2" formatCode="yyyy">
                  <c:v>41547</c:v>
                </c:pt>
                <c:pt idx="6" formatCode="yyyy">
                  <c:v>41912</c:v>
                </c:pt>
                <c:pt idx="10" formatCode="yyyy">
                  <c:v>42277</c:v>
                </c:pt>
                <c:pt idx="14" formatCode="yyyy">
                  <c:v>42643</c:v>
                </c:pt>
                <c:pt idx="18" formatCode="yyyy">
                  <c:v>43008</c:v>
                </c:pt>
                <c:pt idx="22" formatCode="yyyy">
                  <c:v>43373</c:v>
                </c:pt>
              </c:numCache>
            </c:numRef>
          </c:cat>
          <c:val>
            <c:numRef>
              <c:f>Dat!$M$11:$M$34</c:f>
              <c:numCache>
                <c:formatCode>General</c:formatCode>
                <c:ptCount val="24"/>
                <c:pt idx="3" formatCode="0.0">
                  <c:v>100</c:v>
                </c:pt>
                <c:pt idx="4" formatCode="0.0">
                  <c:v>98.529411764705884</c:v>
                </c:pt>
                <c:pt idx="5" formatCode="0.0">
                  <c:v>101.47058823529412</c:v>
                </c:pt>
                <c:pt idx="6" formatCode="0.0">
                  <c:v>101.47058823529412</c:v>
                </c:pt>
                <c:pt idx="7" formatCode="0.0">
                  <c:v>101.47058823529412</c:v>
                </c:pt>
                <c:pt idx="8" formatCode="0.0">
                  <c:v>104.41176470588236</c:v>
                </c:pt>
                <c:pt idx="9" formatCode="0.0">
                  <c:v>105.88235294117648</c:v>
                </c:pt>
                <c:pt idx="10" formatCode="0.0">
                  <c:v>101.47058823529412</c:v>
                </c:pt>
                <c:pt idx="11" formatCode="0.0">
                  <c:v>104.41176470588236</c:v>
                </c:pt>
                <c:pt idx="12" formatCode="0.0">
                  <c:v>108.82352941176471</c:v>
                </c:pt>
                <c:pt idx="13" formatCode="0.0">
                  <c:v>114.70588235294117</c:v>
                </c:pt>
                <c:pt idx="14" formatCode="0.0">
                  <c:v>111.76470588235294</c:v>
                </c:pt>
                <c:pt idx="15" formatCode="0.0">
                  <c:v>120.58823529411764</c:v>
                </c:pt>
                <c:pt idx="16" formatCode="0.0">
                  <c:v>130.88235294117646</c:v>
                </c:pt>
                <c:pt idx="17" formatCode="0.0">
                  <c:v>138.23529411764707</c:v>
                </c:pt>
                <c:pt idx="18" formatCode="0.0">
                  <c:v>138.23529411764707</c:v>
                </c:pt>
                <c:pt idx="19" formatCode="0.0">
                  <c:v>142.64705882352939</c:v>
                </c:pt>
                <c:pt idx="20" formatCode="0.0">
                  <c:v>155.88235294117646</c:v>
                </c:pt>
                <c:pt idx="21" formatCode="0.0">
                  <c:v>158.8235294117647</c:v>
                </c:pt>
                <c:pt idx="22" formatCode="0.0">
                  <c:v>157.35294117647058</c:v>
                </c:pt>
                <c:pt idx="23" formatCode="0.0">
                  <c:v>155.88235294117646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9953976"/>
        <c:axId val="289951232"/>
      </c:lineChart>
      <c:catAx>
        <c:axId val="289953976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89951232"/>
        <c:crosses val="autoZero"/>
        <c:auto val="0"/>
        <c:lblAlgn val="ctr"/>
        <c:lblOffset val="100"/>
        <c:tickLblSkip val="1"/>
        <c:tickMarkSkip val="4"/>
        <c:noMultiLvlLbl val="0"/>
      </c:catAx>
      <c:valAx>
        <c:axId val="289951232"/>
        <c:scaling>
          <c:orientation val="minMax"/>
          <c:min val="8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899539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1311507120513952E-2"/>
          <c:y val="0.82623508592199701"/>
          <c:w val="0.93332729468599063"/>
          <c:h val="0.10685089736917215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907824506947056E-2"/>
          <c:y val="0.1763528625462529"/>
          <c:w val="0.81776296296296291"/>
          <c:h val="0.61767537833105468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INDICE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Dat!$D$11:$D$87</c:f>
              <c:strCache>
                <c:ptCount val="76"/>
                <c:pt idx="3">
                  <c:v>00</c:v>
                </c:pt>
                <c:pt idx="7">
                  <c:v>01</c:v>
                </c:pt>
                <c:pt idx="11">
                  <c:v>02</c:v>
                </c:pt>
                <c:pt idx="15">
                  <c:v>03</c:v>
                </c:pt>
                <c:pt idx="19">
                  <c:v>04</c:v>
                </c:pt>
                <c:pt idx="23">
                  <c:v>05</c:v>
                </c:pt>
                <c:pt idx="27">
                  <c:v>06</c:v>
                </c:pt>
                <c:pt idx="31">
                  <c:v>07</c:v>
                </c:pt>
                <c:pt idx="35">
                  <c:v>08</c:v>
                </c:pt>
                <c:pt idx="39">
                  <c:v>09</c:v>
                </c:pt>
                <c:pt idx="43">
                  <c:v>10</c:v>
                </c:pt>
                <c:pt idx="47">
                  <c:v>11</c:v>
                </c:pt>
                <c:pt idx="51">
                  <c:v>12</c:v>
                </c:pt>
                <c:pt idx="55">
                  <c:v>13</c:v>
                </c:pt>
                <c:pt idx="59">
                  <c:v>14</c:v>
                </c:pt>
                <c:pt idx="63">
                  <c:v>15</c:v>
                </c:pt>
                <c:pt idx="67">
                  <c:v>16</c:v>
                </c:pt>
                <c:pt idx="71">
                  <c:v>17</c:v>
                </c:pt>
                <c:pt idx="75">
                  <c:v>18</c:v>
                </c:pt>
              </c:strCache>
            </c:strRef>
          </c:cat>
          <c:val>
            <c:numRef>
              <c:f>Dat!$E$11:$E$87</c:f>
              <c:numCache>
                <c:formatCode>0.0</c:formatCode>
                <c:ptCount val="77"/>
                <c:pt idx="0">
                  <c:v>41.92998216981033</c:v>
                </c:pt>
                <c:pt idx="1">
                  <c:v>43.159808027332296</c:v>
                </c:pt>
                <c:pt idx="2">
                  <c:v>44.047896615416818</c:v>
                </c:pt>
                <c:pt idx="3">
                  <c:v>45.707805625449687</c:v>
                </c:pt>
                <c:pt idx="4">
                  <c:v>46.473670983608841</c:v>
                </c:pt>
                <c:pt idx="5">
                  <c:v>48.180614605650717</c:v>
                </c:pt>
                <c:pt idx="6">
                  <c:v>49.066435602250884</c:v>
                </c:pt>
                <c:pt idx="7">
                  <c:v>50.825444977242888</c:v>
                </c:pt>
                <c:pt idx="8">
                  <c:v>52.074455103786718</c:v>
                </c:pt>
                <c:pt idx="9">
                  <c:v>54.14063960492031</c:v>
                </c:pt>
                <c:pt idx="10">
                  <c:v>54.319403773958598</c:v>
                </c:pt>
                <c:pt idx="11">
                  <c:v>57.817458811946622</c:v>
                </c:pt>
                <c:pt idx="12">
                  <c:v>59.138738085245407</c:v>
                </c:pt>
                <c:pt idx="13">
                  <c:v>61.241965553804533</c:v>
                </c:pt>
                <c:pt idx="14">
                  <c:v>62.759202182238795</c:v>
                </c:pt>
                <c:pt idx="15">
                  <c:v>65.514718230552432</c:v>
                </c:pt>
                <c:pt idx="16">
                  <c:v>67.711304044098881</c:v>
                </c:pt>
                <c:pt idx="17">
                  <c:v>70.134881159713245</c:v>
                </c:pt>
                <c:pt idx="18">
                  <c:v>71.37996450651481</c:v>
                </c:pt>
                <c:pt idx="19">
                  <c:v>74.430903893244832</c:v>
                </c:pt>
                <c:pt idx="20">
                  <c:v>76.905218240805368</c:v>
                </c:pt>
                <c:pt idx="21">
                  <c:v>79.991835376292599</c:v>
                </c:pt>
                <c:pt idx="22">
                  <c:v>81.784518867756759</c:v>
                </c:pt>
                <c:pt idx="23">
                  <c:v>84.460723535375195</c:v>
                </c:pt>
                <c:pt idx="24">
                  <c:v>86.203927268360758</c:v>
                </c:pt>
                <c:pt idx="25">
                  <c:v>89.334756474400123</c:v>
                </c:pt>
                <c:pt idx="26">
                  <c:v>90.568917349594628</c:v>
                </c:pt>
                <c:pt idx="27">
                  <c:v>93.905293964486816</c:v>
                </c:pt>
                <c:pt idx="28">
                  <c:v>96.247003866723929</c:v>
                </c:pt>
                <c:pt idx="29">
                  <c:v>98.729336371123651</c:v>
                </c:pt>
                <c:pt idx="30">
                  <c:v>98.594395374653899</c:v>
                </c:pt>
                <c:pt idx="31">
                  <c:v>100</c:v>
                </c:pt>
                <c:pt idx="32">
                  <c:v>97.984610796393667</c:v>
                </c:pt>
                <c:pt idx="33">
                  <c:v>97.419944290142212</c:v>
                </c:pt>
                <c:pt idx="34">
                  <c:v>93.907052427845926</c:v>
                </c:pt>
                <c:pt idx="35">
                  <c:v>92.284258413946148</c:v>
                </c:pt>
                <c:pt idx="36">
                  <c:v>90.25657360770613</c:v>
                </c:pt>
                <c:pt idx="37">
                  <c:v>89.809577992906028</c:v>
                </c:pt>
                <c:pt idx="38">
                  <c:v>87.604450824595531</c:v>
                </c:pt>
                <c:pt idx="39">
                  <c:v>86.925332882118795</c:v>
                </c:pt>
                <c:pt idx="40">
                  <c:v>85.942956937035007</c:v>
                </c:pt>
                <c:pt idx="41">
                  <c:v>85.961919775675881</c:v>
                </c:pt>
                <c:pt idx="42">
                  <c:v>85.379930253318648</c:v>
                </c:pt>
                <c:pt idx="43">
                  <c:v>83.437258666800219</c:v>
                </c:pt>
                <c:pt idx="44">
                  <c:v>82.451801157168688</c:v>
                </c:pt>
                <c:pt idx="45">
                  <c:v>79.730027861312777</c:v>
                </c:pt>
                <c:pt idx="46">
                  <c:v>76.774387612229802</c:v>
                </c:pt>
                <c:pt idx="47">
                  <c:v>74.790267726254328</c:v>
                </c:pt>
                <c:pt idx="48">
                  <c:v>71.173101579665484</c:v>
                </c:pt>
                <c:pt idx="49">
                  <c:v>68.562006457099457</c:v>
                </c:pt>
                <c:pt idx="50">
                  <c:v>64.50869786277913</c:v>
                </c:pt>
                <c:pt idx="51">
                  <c:v>61.763176318574814</c:v>
                </c:pt>
                <c:pt idx="52">
                  <c:v>60.167926824894778</c:v>
                </c:pt>
                <c:pt idx="53">
                  <c:v>57.293021986445268</c:v>
                </c:pt>
                <c:pt idx="54">
                  <c:v>55.702414202693568</c:v>
                </c:pt>
                <c:pt idx="55">
                  <c:v>56.256650453907206</c:v>
                </c:pt>
                <c:pt idx="56">
                  <c:v>55.539083531536612</c:v>
                </c:pt>
                <c:pt idx="57">
                  <c:v>56.205487345049534</c:v>
                </c:pt>
                <c:pt idx="58">
                  <c:v>55.892285907054543</c:v>
                </c:pt>
                <c:pt idx="59">
                  <c:v>56.654813676256275</c:v>
                </c:pt>
                <c:pt idx="60">
                  <c:v>56.99255816484763</c:v>
                </c:pt>
                <c:pt idx="61">
                  <c:v>57.525294536072437</c:v>
                </c:pt>
                <c:pt idx="62">
                  <c:v>58.257931154144849</c:v>
                </c:pt>
                <c:pt idx="63">
                  <c:v>59.422561120333739</c:v>
                </c:pt>
                <c:pt idx="64">
                  <c:v>59.653452985051366</c:v>
                </c:pt>
                <c:pt idx="65">
                  <c:v>61.475204382100777</c:v>
                </c:pt>
                <c:pt idx="66">
                  <c:v>61.199760034039201</c:v>
                </c:pt>
                <c:pt idx="67">
                  <c:v>61.933563505673476</c:v>
                </c:pt>
                <c:pt idx="68">
                  <c:v>61.708588480453599</c:v>
                </c:pt>
                <c:pt idx="69">
                  <c:v>63.025460034160993</c:v>
                </c:pt>
                <c:pt idx="70">
                  <c:v>63.418334784988424</c:v>
                </c:pt>
                <c:pt idx="71">
                  <c:v>64.837568357099002</c:v>
                </c:pt>
                <c:pt idx="72">
                  <c:v>65.059535820605888</c:v>
                </c:pt>
                <c:pt idx="73">
                  <c:v>66.527593038245968</c:v>
                </c:pt>
                <c:pt idx="74">
                  <c:v>66.686508618706085</c:v>
                </c:pt>
                <c:pt idx="75">
                  <c:v>67.854780202740358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9949272"/>
        <c:axId val="291325568"/>
      </c:lineChart>
      <c:catAx>
        <c:axId val="289949272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1325568"/>
        <c:crosses val="autoZero"/>
        <c:auto val="0"/>
        <c:lblAlgn val="ctr"/>
        <c:lblOffset val="100"/>
        <c:tickLblSkip val="1"/>
        <c:tickMarkSkip val="4"/>
        <c:noMultiLvlLbl val="1"/>
      </c:catAx>
      <c:valAx>
        <c:axId val="291325568"/>
        <c:scaling>
          <c:orientation val="minMax"/>
          <c:max val="120"/>
          <c:min val="2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89949272"/>
        <c:crosses val="autoZero"/>
        <c:crossBetween val="midCat"/>
      </c:valAx>
      <c:spPr>
        <a:noFill/>
        <a:ln w="3175"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57309718920496"/>
          <c:y val="0.17605343543795818"/>
          <c:w val="0.84897333333333336"/>
          <c:h val="0.64674370485245813"/>
        </c:manualLayout>
      </c:layout>
      <c:lineChart>
        <c:grouping val="standard"/>
        <c:varyColors val="0"/>
        <c:ser>
          <c:idx val="0"/>
          <c:order val="0"/>
          <c:tx>
            <c:strRef>
              <c:f>Dat!$K$10</c:f>
              <c:strCache>
                <c:ptCount val="1"/>
                <c:pt idx="0">
                  <c:v>OPERACIONES A TIPO VARIABLE (a)</c:v>
                </c:pt>
              </c:strCache>
            </c:strRef>
          </c:tx>
          <c:spPr>
            <a:ln w="19050">
              <a:solidFill>
                <a:schemeClr val="bg2"/>
              </a:solidFill>
            </a:ln>
          </c:spPr>
          <c:marker>
            <c:symbol val="none"/>
          </c:marker>
          <c:cat>
            <c:strRef>
              <c:f>Dat!$J$11:$J$214</c:f>
              <c:strCache>
                <c:ptCount val="199"/>
                <c:pt idx="6">
                  <c:v>03</c:v>
                </c:pt>
                <c:pt idx="18">
                  <c:v>04</c:v>
                </c:pt>
                <c:pt idx="30">
                  <c:v>05</c:v>
                </c:pt>
                <c:pt idx="42">
                  <c:v>06</c:v>
                </c:pt>
                <c:pt idx="54">
                  <c:v>07</c:v>
                </c:pt>
                <c:pt idx="66">
                  <c:v>08</c:v>
                </c:pt>
                <c:pt idx="78">
                  <c:v>09</c:v>
                </c:pt>
                <c:pt idx="90">
                  <c:v>10</c:v>
                </c:pt>
                <c:pt idx="102">
                  <c:v>11</c:v>
                </c:pt>
                <c:pt idx="114">
                  <c:v>12</c:v>
                </c:pt>
                <c:pt idx="126">
                  <c:v>13</c:v>
                </c:pt>
                <c:pt idx="138">
                  <c:v>14</c:v>
                </c:pt>
                <c:pt idx="150">
                  <c:v>15</c:v>
                </c:pt>
                <c:pt idx="162">
                  <c:v>16</c:v>
                </c:pt>
                <c:pt idx="174">
                  <c:v>17</c:v>
                </c:pt>
                <c:pt idx="186">
                  <c:v>18</c:v>
                </c:pt>
                <c:pt idx="198">
                  <c:v>19</c:v>
                </c:pt>
              </c:strCache>
            </c:strRef>
          </c:cat>
          <c:val>
            <c:numRef>
              <c:f>Dat!$K$11:$K$214</c:f>
              <c:numCache>
                <c:formatCode>0.0</c:formatCode>
                <c:ptCount val="204"/>
                <c:pt idx="0">
                  <c:v>1.4689545779661697</c:v>
                </c:pt>
                <c:pt idx="1">
                  <c:v>1.4786380362079943</c:v>
                </c:pt>
                <c:pt idx="2">
                  <c:v>1.4249031786979192</c:v>
                </c:pt>
                <c:pt idx="3">
                  <c:v>1.3988214357421509</c:v>
                </c:pt>
                <c:pt idx="4">
                  <c:v>1.434062702586159</c:v>
                </c:pt>
                <c:pt idx="5">
                  <c:v>1.4431170486002645</c:v>
                </c:pt>
                <c:pt idx="6">
                  <c:v>1.3140757724314414</c:v>
                </c:pt>
                <c:pt idx="7">
                  <c:v>1.1456192133212375</c:v>
                </c:pt>
                <c:pt idx="8">
                  <c:v>1.0478742796759615</c:v>
                </c:pt>
                <c:pt idx="9">
                  <c:v>0.99256396286050952</c:v>
                </c:pt>
                <c:pt idx="10">
                  <c:v>0.94295544463408409</c:v>
                </c:pt>
                <c:pt idx="11">
                  <c:v>0.9600341210289608</c:v>
                </c:pt>
                <c:pt idx="12">
                  <c:v>1.0369341266556391</c:v>
                </c:pt>
                <c:pt idx="13">
                  <c:v>1.0998069251417208</c:v>
                </c:pt>
                <c:pt idx="14">
                  <c:v>1.0434521735101507</c:v>
                </c:pt>
                <c:pt idx="15">
                  <c:v>0.92799265130068032</c:v>
                </c:pt>
                <c:pt idx="16">
                  <c:v>0.78987078305907754</c:v>
                </c:pt>
                <c:pt idx="17">
                  <c:v>0.75370562113587125</c:v>
                </c:pt>
                <c:pt idx="18">
                  <c:v>0.80618180422349417</c:v>
                </c:pt>
                <c:pt idx="19">
                  <c:v>0.85983635687394588</c:v>
                </c:pt>
                <c:pt idx="20">
                  <c:v>0.89445309652188143</c:v>
                </c:pt>
                <c:pt idx="21">
                  <c:v>0.88654705403563261</c:v>
                </c:pt>
                <c:pt idx="22">
                  <c:v>0.89994770998137164</c:v>
                </c:pt>
                <c:pt idx="23">
                  <c:v>0.89408104885509854</c:v>
                </c:pt>
                <c:pt idx="24">
                  <c:v>0.90238708702091364</c:v>
                </c:pt>
                <c:pt idx="25">
                  <c:v>0.90034761233405458</c:v>
                </c:pt>
                <c:pt idx="26">
                  <c:v>0.91461427125022521</c:v>
                </c:pt>
                <c:pt idx="27">
                  <c:v>0.94892336587286596</c:v>
                </c:pt>
                <c:pt idx="28">
                  <c:v>1.0066712645702718</c:v>
                </c:pt>
                <c:pt idx="29">
                  <c:v>1.0020363482647299</c:v>
                </c:pt>
                <c:pt idx="30">
                  <c:v>0.95510407157338861</c:v>
                </c:pt>
                <c:pt idx="31">
                  <c:v>0.90214347406695239</c:v>
                </c:pt>
                <c:pt idx="32">
                  <c:v>0.83141966351377994</c:v>
                </c:pt>
                <c:pt idx="33">
                  <c:v>0.70195497923571637</c:v>
                </c:pt>
                <c:pt idx="34">
                  <c:v>0.57215973917533114</c:v>
                </c:pt>
                <c:pt idx="35">
                  <c:v>0.53746536666490285</c:v>
                </c:pt>
                <c:pt idx="36">
                  <c:v>0.59186990854750465</c:v>
                </c:pt>
                <c:pt idx="37">
                  <c:v>0.59928253844465973</c:v>
                </c:pt>
                <c:pt idx="38">
                  <c:v>0.56248591182512164</c:v>
                </c:pt>
                <c:pt idx="39">
                  <c:v>0.53286317968576524</c:v>
                </c:pt>
                <c:pt idx="40">
                  <c:v>0.54989731161843214</c:v>
                </c:pt>
                <c:pt idx="41">
                  <c:v>0.56313909798081285</c:v>
                </c:pt>
                <c:pt idx="42">
                  <c:v>0.57080168503783346</c:v>
                </c:pt>
                <c:pt idx="43">
                  <c:v>0.57953905091874736</c:v>
                </c:pt>
                <c:pt idx="44">
                  <c:v>0.60928480309893773</c:v>
                </c:pt>
                <c:pt idx="45">
                  <c:v>0.62926766920020916</c:v>
                </c:pt>
                <c:pt idx="46">
                  <c:v>0.63078054461167399</c:v>
                </c:pt>
                <c:pt idx="47">
                  <c:v>0.62953810895405715</c:v>
                </c:pt>
                <c:pt idx="48">
                  <c:v>0.63271537502872899</c:v>
                </c:pt>
                <c:pt idx="49">
                  <c:v>0.66736511943123578</c:v>
                </c:pt>
                <c:pt idx="50">
                  <c:v>0.66070676419168384</c:v>
                </c:pt>
                <c:pt idx="51">
                  <c:v>0.61987798741597688</c:v>
                </c:pt>
                <c:pt idx="52">
                  <c:v>0.55023440489715014</c:v>
                </c:pt>
                <c:pt idx="53">
                  <c:v>0.5291230705652058</c:v>
                </c:pt>
                <c:pt idx="54">
                  <c:v>0.53381923450714341</c:v>
                </c:pt>
                <c:pt idx="55">
                  <c:v>0.55114464665188001</c:v>
                </c:pt>
                <c:pt idx="56">
                  <c:v>0.60773334577256344</c:v>
                </c:pt>
                <c:pt idx="57">
                  <c:v>0.68280688458016725</c:v>
                </c:pt>
                <c:pt idx="58">
                  <c:v>0.68409108319391976</c:v>
                </c:pt>
                <c:pt idx="59">
                  <c:v>0.74352662690206783</c:v>
                </c:pt>
                <c:pt idx="60">
                  <c:v>0.83025001116860031</c:v>
                </c:pt>
                <c:pt idx="61">
                  <c:v>0.86354827384838639</c:v>
                </c:pt>
                <c:pt idx="62">
                  <c:v>0.70186039008984158</c:v>
                </c:pt>
                <c:pt idx="63">
                  <c:v>0.48877624560654781</c:v>
                </c:pt>
                <c:pt idx="64">
                  <c:v>0.33312393698809295</c:v>
                </c:pt>
                <c:pt idx="65">
                  <c:v>0.32172116996601918</c:v>
                </c:pt>
                <c:pt idx="66">
                  <c:v>0.41584178920400977</c:v>
                </c:pt>
                <c:pt idx="67">
                  <c:v>0.56057526757510578</c:v>
                </c:pt>
                <c:pt idx="68">
                  <c:v>0.70017238776615454</c:v>
                </c:pt>
                <c:pt idx="69">
                  <c:v>1.0210216013723683</c:v>
                </c:pt>
                <c:pt idx="70">
                  <c:v>1.5371246391121314</c:v>
                </c:pt>
                <c:pt idx="71">
                  <c:v>1.9985603070062303</c:v>
                </c:pt>
                <c:pt idx="72">
                  <c:v>2.1274603260797167</c:v>
                </c:pt>
                <c:pt idx="73">
                  <c:v>1.9960239503104962</c:v>
                </c:pt>
                <c:pt idx="74">
                  <c:v>1.7914969651352275</c:v>
                </c:pt>
                <c:pt idx="75">
                  <c:v>1.6101136239499756</c:v>
                </c:pt>
                <c:pt idx="76">
                  <c:v>1.4636651442889013</c:v>
                </c:pt>
                <c:pt idx="77">
                  <c:v>1.445046306622044</c:v>
                </c:pt>
                <c:pt idx="78">
                  <c:v>1.4394010698937392</c:v>
                </c:pt>
                <c:pt idx="79">
                  <c:v>1.4407374358853893</c:v>
                </c:pt>
                <c:pt idx="80">
                  <c:v>1.3865108213693034</c:v>
                </c:pt>
                <c:pt idx="81">
                  <c:v>1.327448923752387</c:v>
                </c:pt>
                <c:pt idx="82">
                  <c:v>1.2796943741797024</c:v>
                </c:pt>
                <c:pt idx="83">
                  <c:v>1.2284231628431044</c:v>
                </c:pt>
                <c:pt idx="84">
                  <c:v>1.2191469636960466</c:v>
                </c:pt>
                <c:pt idx="85">
                  <c:v>1.2173731841149538</c:v>
                </c:pt>
                <c:pt idx="86">
                  <c:v>1.1991398545168448</c:v>
                </c:pt>
                <c:pt idx="87">
                  <c:v>1.1369954178955572</c:v>
                </c:pt>
                <c:pt idx="88">
                  <c:v>1.0757661679827977</c:v>
                </c:pt>
                <c:pt idx="89">
                  <c:v>1.029928285773251</c:v>
                </c:pt>
                <c:pt idx="90">
                  <c:v>1.0115242386817933</c:v>
                </c:pt>
                <c:pt idx="91">
                  <c:v>1.0338787861014858</c:v>
                </c:pt>
                <c:pt idx="92">
                  <c:v>1.0497396768210772</c:v>
                </c:pt>
                <c:pt idx="93">
                  <c:v>1.0501881649640732</c:v>
                </c:pt>
                <c:pt idx="94">
                  <c:v>1.0223251859660072</c:v>
                </c:pt>
                <c:pt idx="95">
                  <c:v>1.0774013797876265</c:v>
                </c:pt>
                <c:pt idx="96">
                  <c:v>1.1127013829231922</c:v>
                </c:pt>
                <c:pt idx="97">
                  <c:v>1.1136868923118808</c:v>
                </c:pt>
                <c:pt idx="98">
                  <c:v>1.044078038505013</c:v>
                </c:pt>
                <c:pt idx="99">
                  <c:v>1.0235325760700709</c:v>
                </c:pt>
                <c:pt idx="100">
                  <c:v>1.074416099002905</c:v>
                </c:pt>
                <c:pt idx="101">
                  <c:v>1.1320868585102142</c:v>
                </c:pt>
                <c:pt idx="102">
                  <c:v>1.2258613041304127</c:v>
                </c:pt>
                <c:pt idx="103">
                  <c:v>1.2911370671392242</c:v>
                </c:pt>
                <c:pt idx="104">
                  <c:v>1.3602450036774361</c:v>
                </c:pt>
                <c:pt idx="105">
                  <c:v>1.3897129845249017</c:v>
                </c:pt>
                <c:pt idx="106">
                  <c:v>1.4279747487132852</c:v>
                </c:pt>
                <c:pt idx="107">
                  <c:v>1.5428102475052097</c:v>
                </c:pt>
                <c:pt idx="108">
                  <c:v>1.6847355011685412</c:v>
                </c:pt>
                <c:pt idx="109">
                  <c:v>1.8523767690171409</c:v>
                </c:pt>
                <c:pt idx="110">
                  <c:v>1.9282081896871226</c:v>
                </c:pt>
                <c:pt idx="111">
                  <c:v>1.9564041504858405</c:v>
                </c:pt>
                <c:pt idx="112">
                  <c:v>1.9675549419815777</c:v>
                </c:pt>
                <c:pt idx="113">
                  <c:v>2.0043962443505876</c:v>
                </c:pt>
                <c:pt idx="114">
                  <c:v>2.086241828650532</c:v>
                </c:pt>
                <c:pt idx="115">
                  <c:v>2.1540410364279796</c:v>
                </c:pt>
                <c:pt idx="116">
                  <c:v>2.2094847823053168</c:v>
                </c:pt>
                <c:pt idx="117">
                  <c:v>2.222584652095664</c:v>
                </c:pt>
                <c:pt idx="118">
                  <c:v>2.1910013197051295</c:v>
                </c:pt>
                <c:pt idx="119">
                  <c:v>2.2237575746441949</c:v>
                </c:pt>
                <c:pt idx="120">
                  <c:v>2.2724772736520098</c:v>
                </c:pt>
                <c:pt idx="121">
                  <c:v>2.3556272727409997</c:v>
                </c:pt>
                <c:pt idx="122">
                  <c:v>2.3760238113777974</c:v>
                </c:pt>
                <c:pt idx="123">
                  <c:v>2.3898495665939339</c:v>
                </c:pt>
                <c:pt idx="124">
                  <c:v>2.4054162350209243</c:v>
                </c:pt>
                <c:pt idx="125">
                  <c:v>2.374461990020476</c:v>
                </c:pt>
                <c:pt idx="126">
                  <c:v>2.3299801688656507</c:v>
                </c:pt>
                <c:pt idx="127">
                  <c:v>2.2745873117116293</c:v>
                </c:pt>
                <c:pt idx="128">
                  <c:v>2.2440655737283679</c:v>
                </c:pt>
                <c:pt idx="129">
                  <c:v>2.2469779875295584</c:v>
                </c:pt>
                <c:pt idx="130">
                  <c:v>2.2674875090097708</c:v>
                </c:pt>
                <c:pt idx="131">
                  <c:v>2.3409942300214741</c:v>
                </c:pt>
                <c:pt idx="132">
                  <c:v>2.3686212134578013</c:v>
                </c:pt>
                <c:pt idx="133">
                  <c:v>2.405525977290726</c:v>
                </c:pt>
                <c:pt idx="134">
                  <c:v>2.3387880975079915</c:v>
                </c:pt>
                <c:pt idx="135">
                  <c:v>2.2939595240869219</c:v>
                </c:pt>
                <c:pt idx="136">
                  <c:v>2.3145166684616179</c:v>
                </c:pt>
                <c:pt idx="137">
                  <c:v>2.312392754799979</c:v>
                </c:pt>
                <c:pt idx="138">
                  <c:v>2.3166562489524716</c:v>
                </c:pt>
                <c:pt idx="139">
                  <c:v>2.271488281291147</c:v>
                </c:pt>
                <c:pt idx="140">
                  <c:v>2.2877926293176434</c:v>
                </c:pt>
                <c:pt idx="141">
                  <c:v>2.2648910426387832</c:v>
                </c:pt>
                <c:pt idx="142">
                  <c:v>2.1749558328699705</c:v>
                </c:pt>
                <c:pt idx="143">
                  <c:v>2.1088619045255679</c:v>
                </c:pt>
                <c:pt idx="144">
                  <c:v>2.0538785701114031</c:v>
                </c:pt>
                <c:pt idx="145">
                  <c:v>1.9852652951816461</c:v>
                </c:pt>
                <c:pt idx="146">
                  <c:v>1.9076454550629312</c:v>
                </c:pt>
                <c:pt idx="147">
                  <c:v>1.8588287884260668</c:v>
                </c:pt>
                <c:pt idx="148">
                  <c:v>1.8432015158252284</c:v>
                </c:pt>
                <c:pt idx="149">
                  <c:v>1.8261645585380446</c:v>
                </c:pt>
                <c:pt idx="150">
                  <c:v>1.859669320659181</c:v>
                </c:pt>
                <c:pt idx="151">
                  <c:v>1.8839208349726182</c:v>
                </c:pt>
                <c:pt idx="152">
                  <c:v>1.8874714287368679</c:v>
                </c:pt>
                <c:pt idx="153">
                  <c:v>1.8166317456720968</c:v>
                </c:pt>
                <c:pt idx="154">
                  <c:v>1.7612923524750517</c:v>
                </c:pt>
                <c:pt idx="155">
                  <c:v>1.7330787157048055</c:v>
                </c:pt>
                <c:pt idx="156">
                  <c:v>1.7236993506261353</c:v>
                </c:pt>
                <c:pt idx="157">
                  <c:v>1.7155960318361985</c:v>
                </c:pt>
                <c:pt idx="158">
                  <c:v>1.6997333334424312</c:v>
                </c:pt>
                <c:pt idx="159">
                  <c:v>1.6849779221793153</c:v>
                </c:pt>
                <c:pt idx="160">
                  <c:v>1.6746842713300809</c:v>
                </c:pt>
                <c:pt idx="161">
                  <c:v>1.6863795094075054</c:v>
                </c:pt>
                <c:pt idx="162">
                  <c:v>1.6941173222912351</c:v>
                </c:pt>
                <c:pt idx="163">
                  <c:v>1.7125476253215384</c:v>
                </c:pt>
                <c:pt idx="164">
                  <c:v>1.7241523872263003</c:v>
                </c:pt>
                <c:pt idx="165">
                  <c:v>1.7113994227994229</c:v>
                </c:pt>
                <c:pt idx="166">
                  <c:v>1.6950786435786436</c:v>
                </c:pt>
                <c:pt idx="167">
                  <c:v>1.6836913419913422</c:v>
                </c:pt>
                <c:pt idx="168">
                  <c:v>1.6875428571428575</c:v>
                </c:pt>
                <c:pt idx="169">
                  <c:v>1.668636231884058</c:v>
                </c:pt>
                <c:pt idx="170">
                  <c:v>1.6449362318840581</c:v>
                </c:pt>
                <c:pt idx="171">
                  <c:v>1.6294453227931491</c:v>
                </c:pt>
                <c:pt idx="172">
                  <c:v>1.6397060606060607</c:v>
                </c:pt>
                <c:pt idx="173">
                  <c:v>1.6966378066378065</c:v>
                </c:pt>
                <c:pt idx="174">
                  <c:v>1.8037779910910345</c:v>
                </c:pt>
                <c:pt idx="175">
                  <c:v>1.842276259489303</c:v>
                </c:pt>
                <c:pt idx="176">
                  <c:v>1.8248687558817993</c:v>
                </c:pt>
                <c:pt idx="177">
                  <c:v>1.7476043290043288</c:v>
                </c:pt>
                <c:pt idx="178">
                  <c:v>1.7548213716108452</c:v>
                </c:pt>
                <c:pt idx="179">
                  <c:v>1.7557244019138756</c:v>
                </c:pt>
                <c:pt idx="180">
                  <c:v>1.7843228867623606</c:v>
                </c:pt>
                <c:pt idx="181">
                  <c:v>1.794610606060606</c:v>
                </c:pt>
                <c:pt idx="182">
                  <c:v>1.81545</c:v>
                </c:pt>
                <c:pt idx="183">
                  <c:v>1.7858666666666665</c:v>
                </c:pt>
                <c:pt idx="184">
                  <c:v>1.7509587301587299</c:v>
                </c:pt>
                <c:pt idx="185">
                  <c:v>1.7100738816738816</c:v>
                </c:pt>
                <c:pt idx="186">
                  <c:v>1.7340608381956208</c:v>
                </c:pt>
                <c:pt idx="187">
                  <c:v>1.7434687747035573</c:v>
                </c:pt>
                <c:pt idx="188">
                  <c:v>1.764495652173913</c:v>
                </c:pt>
                <c:pt idx="189">
                  <c:v>1.7616450592885375</c:v>
                </c:pt>
                <c:pt idx="190">
                  <c:v>1.7832064627973094</c:v>
                </c:pt>
                <c:pt idx="191">
                  <c:v>1.7932523125996809</c:v>
                </c:pt>
                <c:pt idx="192">
                  <c:v>1.7941739234449758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Dat!$L$10</c:f>
              <c:strCache>
                <c:ptCount val="1"/>
                <c:pt idx="0">
                  <c:v>OPERACIONES A TIPO FIJO (b)</c:v>
                </c:pt>
              </c:strCache>
            </c:strRef>
          </c:tx>
          <c:spPr>
            <a:ln w="1905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Dat!$J$11:$J$214</c:f>
              <c:strCache>
                <c:ptCount val="199"/>
                <c:pt idx="6">
                  <c:v>03</c:v>
                </c:pt>
                <c:pt idx="18">
                  <c:v>04</c:v>
                </c:pt>
                <c:pt idx="30">
                  <c:v>05</c:v>
                </c:pt>
                <c:pt idx="42">
                  <c:v>06</c:v>
                </c:pt>
                <c:pt idx="54">
                  <c:v>07</c:v>
                </c:pt>
                <c:pt idx="66">
                  <c:v>08</c:v>
                </c:pt>
                <c:pt idx="78">
                  <c:v>09</c:v>
                </c:pt>
                <c:pt idx="90">
                  <c:v>10</c:v>
                </c:pt>
                <c:pt idx="102">
                  <c:v>11</c:v>
                </c:pt>
                <c:pt idx="114">
                  <c:v>12</c:v>
                </c:pt>
                <c:pt idx="126">
                  <c:v>13</c:v>
                </c:pt>
                <c:pt idx="138">
                  <c:v>14</c:v>
                </c:pt>
                <c:pt idx="150">
                  <c:v>15</c:v>
                </c:pt>
                <c:pt idx="162">
                  <c:v>16</c:v>
                </c:pt>
                <c:pt idx="174">
                  <c:v>17</c:v>
                </c:pt>
                <c:pt idx="186">
                  <c:v>18</c:v>
                </c:pt>
                <c:pt idx="198">
                  <c:v>19</c:v>
                </c:pt>
              </c:strCache>
            </c:strRef>
          </c:cat>
          <c:val>
            <c:numRef>
              <c:f>Dat!$L$11:$L$214</c:f>
              <c:numCache>
                <c:formatCode>0.0</c:formatCode>
                <c:ptCount val="204"/>
                <c:pt idx="0">
                  <c:v>0.29487905532283687</c:v>
                </c:pt>
                <c:pt idx="1">
                  <c:v>0.42056669171645122</c:v>
                </c:pt>
                <c:pt idx="2">
                  <c:v>0.48722078591129758</c:v>
                </c:pt>
                <c:pt idx="3">
                  <c:v>0.76960563889214451</c:v>
                </c:pt>
                <c:pt idx="4">
                  <c:v>1.0802861458248252</c:v>
                </c:pt>
                <c:pt idx="5">
                  <c:v>1.2247438516560889</c:v>
                </c:pt>
                <c:pt idx="6">
                  <c:v>0.96719300599012747</c:v>
                </c:pt>
                <c:pt idx="7">
                  <c:v>0.67856660483572639</c:v>
                </c:pt>
                <c:pt idx="8">
                  <c:v>0.52391675278790029</c:v>
                </c:pt>
                <c:pt idx="9">
                  <c:v>0.43683145786010691</c:v>
                </c:pt>
                <c:pt idx="10">
                  <c:v>0.39194187851919676</c:v>
                </c:pt>
                <c:pt idx="11">
                  <c:v>0.45693876869407674</c:v>
                </c:pt>
                <c:pt idx="12">
                  <c:v>0.68504859486151748</c:v>
                </c:pt>
                <c:pt idx="13">
                  <c:v>0.89256343482433798</c:v>
                </c:pt>
                <c:pt idx="14">
                  <c:v>0.88682008262905543</c:v>
                </c:pt>
                <c:pt idx="15">
                  <c:v>0.59326331624728912</c:v>
                </c:pt>
                <c:pt idx="16">
                  <c:v>0.33766624355509567</c:v>
                </c:pt>
                <c:pt idx="17">
                  <c:v>0.24762045138493871</c:v>
                </c:pt>
                <c:pt idx="18">
                  <c:v>0.37198825946574637</c:v>
                </c:pt>
                <c:pt idx="19">
                  <c:v>0.53043584992138637</c:v>
                </c:pt>
                <c:pt idx="20">
                  <c:v>0.58136361388319246</c:v>
                </c:pt>
                <c:pt idx="21">
                  <c:v>0.63380247968405878</c:v>
                </c:pt>
                <c:pt idx="22">
                  <c:v>0.69451205124115856</c:v>
                </c:pt>
                <c:pt idx="23">
                  <c:v>0.80952139329859218</c:v>
                </c:pt>
                <c:pt idx="24">
                  <c:v>1.0154545342317332</c:v>
                </c:pt>
                <c:pt idx="25">
                  <c:v>1.0325349815789429</c:v>
                </c:pt>
                <c:pt idx="26">
                  <c:v>1.042062551009268</c:v>
                </c:pt>
                <c:pt idx="27">
                  <c:v>0.9411328921013481</c:v>
                </c:pt>
                <c:pt idx="28">
                  <c:v>1.050723077495664</c:v>
                </c:pt>
                <c:pt idx="29">
                  <c:v>1.2292145740377838</c:v>
                </c:pt>
                <c:pt idx="30">
                  <c:v>1.3452491674971296</c:v>
                </c:pt>
                <c:pt idx="31">
                  <c:v>1.4011833226648787</c:v>
                </c:pt>
                <c:pt idx="32">
                  <c:v>1.426839468969554</c:v>
                </c:pt>
                <c:pt idx="33">
                  <c:v>1.4205961159194149</c:v>
                </c:pt>
                <c:pt idx="34">
                  <c:v>1.3572011255084779</c:v>
                </c:pt>
                <c:pt idx="35">
                  <c:v>1.3823668583867104</c:v>
                </c:pt>
                <c:pt idx="36">
                  <c:v>1.4735707191872294</c:v>
                </c:pt>
                <c:pt idx="37">
                  <c:v>1.4275751355835642</c:v>
                </c:pt>
                <c:pt idx="38">
                  <c:v>1.1708917795877087</c:v>
                </c:pt>
                <c:pt idx="39">
                  <c:v>0.90845527606924603</c:v>
                </c:pt>
                <c:pt idx="40">
                  <c:v>0.74659375359815738</c:v>
                </c:pt>
                <c:pt idx="41">
                  <c:v>0.78224566089467551</c:v>
                </c:pt>
                <c:pt idx="42">
                  <c:v>0.96296351164840299</c:v>
                </c:pt>
                <c:pt idx="43">
                  <c:v>1.257670679247658</c:v>
                </c:pt>
                <c:pt idx="44">
                  <c:v>1.3813778628602302</c:v>
                </c:pt>
                <c:pt idx="45">
                  <c:v>1.4499555722809916</c:v>
                </c:pt>
                <c:pt idx="46">
                  <c:v>1.4081175725509052</c:v>
                </c:pt>
                <c:pt idx="47">
                  <c:v>1.2765779852373893</c:v>
                </c:pt>
                <c:pt idx="48">
                  <c:v>1.1159408820522936</c:v>
                </c:pt>
                <c:pt idx="49">
                  <c:v>0.88758537905334001</c:v>
                </c:pt>
                <c:pt idx="50">
                  <c:v>0.86993671714294185</c:v>
                </c:pt>
                <c:pt idx="51">
                  <c:v>0.80926522080098096</c:v>
                </c:pt>
                <c:pt idx="52">
                  <c:v>0.8039204764282587</c:v>
                </c:pt>
                <c:pt idx="53">
                  <c:v>0.81322826674208493</c:v>
                </c:pt>
                <c:pt idx="54">
                  <c:v>0.89048751774778712</c:v>
                </c:pt>
                <c:pt idx="55">
                  <c:v>1.0199744468964671</c:v>
                </c:pt>
                <c:pt idx="56">
                  <c:v>1.1541821684490834</c:v>
                </c:pt>
                <c:pt idx="57">
                  <c:v>1.226770839561427</c:v>
                </c:pt>
                <c:pt idx="58">
                  <c:v>1.2152375357196188</c:v>
                </c:pt>
                <c:pt idx="59">
                  <c:v>1.2238192578523803</c:v>
                </c:pt>
                <c:pt idx="60">
                  <c:v>1.2989902162202547</c:v>
                </c:pt>
                <c:pt idx="61">
                  <c:v>1.4582403159185364</c:v>
                </c:pt>
                <c:pt idx="62">
                  <c:v>1.494849002105745</c:v>
                </c:pt>
                <c:pt idx="63">
                  <c:v>1.4581990796697086</c:v>
                </c:pt>
                <c:pt idx="64">
                  <c:v>1.3694933868340158</c:v>
                </c:pt>
                <c:pt idx="65">
                  <c:v>1.3342482740471813</c:v>
                </c:pt>
                <c:pt idx="66">
                  <c:v>1.4586500044833428</c:v>
                </c:pt>
                <c:pt idx="67">
                  <c:v>1.6987493054990495</c:v>
                </c:pt>
                <c:pt idx="68">
                  <c:v>1.9456190171228298</c:v>
                </c:pt>
                <c:pt idx="69">
                  <c:v>2.1531660818241445</c:v>
                </c:pt>
                <c:pt idx="70">
                  <c:v>2.3373923591635557</c:v>
                </c:pt>
                <c:pt idx="71">
                  <c:v>2.4418537629155463</c:v>
                </c:pt>
                <c:pt idx="72">
                  <c:v>2.5027135080429832</c:v>
                </c:pt>
                <c:pt idx="73">
                  <c:v>2.4121330439265276</c:v>
                </c:pt>
                <c:pt idx="74">
                  <c:v>2.3643453291597258</c:v>
                </c:pt>
                <c:pt idx="75">
                  <c:v>2.1423918063540297</c:v>
                </c:pt>
                <c:pt idx="76">
                  <c:v>1.9420780678302725</c:v>
                </c:pt>
                <c:pt idx="77">
                  <c:v>1.5936450964701414</c:v>
                </c:pt>
                <c:pt idx="78">
                  <c:v>1.5238859143524686</c:v>
                </c:pt>
                <c:pt idx="79">
                  <c:v>1.4173890010220251</c:v>
                </c:pt>
                <c:pt idx="80">
                  <c:v>1.4613200906981172</c:v>
                </c:pt>
                <c:pt idx="81">
                  <c:v>1.3865252761082718</c:v>
                </c:pt>
                <c:pt idx="82">
                  <c:v>1.4061685888336157</c:v>
                </c:pt>
                <c:pt idx="83">
                  <c:v>1.5742701771592131</c:v>
                </c:pt>
                <c:pt idx="84">
                  <c:v>1.7873139285564859</c:v>
                </c:pt>
                <c:pt idx="85">
                  <c:v>1.8445584318586317</c:v>
                </c:pt>
                <c:pt idx="86">
                  <c:v>2.0086376646903816</c:v>
                </c:pt>
                <c:pt idx="87">
                  <c:v>1.8254863631030798</c:v>
                </c:pt>
                <c:pt idx="88">
                  <c:v>1.765396280370382</c:v>
                </c:pt>
                <c:pt idx="89">
                  <c:v>1.8044762355153836</c:v>
                </c:pt>
                <c:pt idx="90">
                  <c:v>2.0108126312877799</c:v>
                </c:pt>
                <c:pt idx="91">
                  <c:v>2.5321240084868815</c:v>
                </c:pt>
                <c:pt idx="92">
                  <c:v>2.3168792542843342</c:v>
                </c:pt>
                <c:pt idx="93">
                  <c:v>2.1079918290969091</c:v>
                </c:pt>
                <c:pt idx="94">
                  <c:v>1.2983851861781883</c:v>
                </c:pt>
                <c:pt idx="95">
                  <c:v>1.0762051110278161</c:v>
                </c:pt>
                <c:pt idx="96">
                  <c:v>0.98636604418068463</c:v>
                </c:pt>
                <c:pt idx="97">
                  <c:v>1.2000493914533588</c:v>
                </c:pt>
                <c:pt idx="98">
                  <c:v>1.4507276396891413</c:v>
                </c:pt>
                <c:pt idx="99">
                  <c:v>1.9571308249037811</c:v>
                </c:pt>
                <c:pt idx="100">
                  <c:v>2.6287964569573812</c:v>
                </c:pt>
                <c:pt idx="101">
                  <c:v>3.1762495388293992</c:v>
                </c:pt>
                <c:pt idx="102">
                  <c:v>3.587003527861738</c:v>
                </c:pt>
                <c:pt idx="103">
                  <c:v>4.0349712046294144</c:v>
                </c:pt>
                <c:pt idx="104">
                  <c:v>4.4640574791392185</c:v>
                </c:pt>
                <c:pt idx="105">
                  <c:v>4.6840089754689744</c:v>
                </c:pt>
                <c:pt idx="106">
                  <c:v>4.7586064890664881</c:v>
                </c:pt>
                <c:pt idx="107">
                  <c:v>4.5230390675990675</c:v>
                </c:pt>
                <c:pt idx="108">
                  <c:v>4.347108135723925</c:v>
                </c:pt>
                <c:pt idx="109">
                  <c:v>4.361326432403092</c:v>
                </c:pt>
                <c:pt idx="110">
                  <c:v>4.6620545681562273</c:v>
                </c:pt>
                <c:pt idx="111">
                  <c:v>4.9501008713479289</c:v>
                </c:pt>
                <c:pt idx="112">
                  <c:v>4.4795526247388127</c:v>
                </c:pt>
                <c:pt idx="113">
                  <c:v>4.4315088374874163</c:v>
                </c:pt>
                <c:pt idx="114">
                  <c:v>4.1081368214629075</c:v>
                </c:pt>
                <c:pt idx="115">
                  <c:v>4.5985710570377689</c:v>
                </c:pt>
                <c:pt idx="116">
                  <c:v>4.3534807469806767</c:v>
                </c:pt>
                <c:pt idx="117">
                  <c:v>4.4212456130325002</c:v>
                </c:pt>
                <c:pt idx="118">
                  <c:v>4.0018843861806479</c:v>
                </c:pt>
                <c:pt idx="119">
                  <c:v>3.9146920819356072</c:v>
                </c:pt>
                <c:pt idx="120">
                  <c:v>3.8524874969553693</c:v>
                </c:pt>
                <c:pt idx="121">
                  <c:v>4.1433908140086864</c:v>
                </c:pt>
                <c:pt idx="122">
                  <c:v>4.279752208347209</c:v>
                </c:pt>
                <c:pt idx="123">
                  <c:v>4.3926799206772964</c:v>
                </c:pt>
                <c:pt idx="124">
                  <c:v>4.3297185963209017</c:v>
                </c:pt>
                <c:pt idx="125">
                  <c:v>4.2535124794615236</c:v>
                </c:pt>
                <c:pt idx="126">
                  <c:v>4.1810711664184241</c:v>
                </c:pt>
                <c:pt idx="127">
                  <c:v>4.1351582622255894</c:v>
                </c:pt>
                <c:pt idx="128">
                  <c:v>4.080952842131583</c:v>
                </c:pt>
                <c:pt idx="129">
                  <c:v>3.8885998560980082</c:v>
                </c:pt>
                <c:pt idx="130">
                  <c:v>3.618870513641971</c:v>
                </c:pt>
                <c:pt idx="131">
                  <c:v>3.4367737714410374</c:v>
                </c:pt>
                <c:pt idx="132">
                  <c:v>3.5177739945512605</c:v>
                </c:pt>
                <c:pt idx="133">
                  <c:v>3.8260564822995051</c:v>
                </c:pt>
                <c:pt idx="134">
                  <c:v>4.0982526522667149</c:v>
                </c:pt>
                <c:pt idx="135">
                  <c:v>4.2839717431758055</c:v>
                </c:pt>
                <c:pt idx="136">
                  <c:v>4.3152999703247161</c:v>
                </c:pt>
                <c:pt idx="137">
                  <c:v>4.51657958845216</c:v>
                </c:pt>
                <c:pt idx="138">
                  <c:v>4.7111264282789991</c:v>
                </c:pt>
                <c:pt idx="139">
                  <c:v>5.0926492657265259</c:v>
                </c:pt>
                <c:pt idx="140">
                  <c:v>5.2283795960568566</c:v>
                </c:pt>
                <c:pt idx="141">
                  <c:v>5.4027142480715087</c:v>
                </c:pt>
                <c:pt idx="142">
                  <c:v>5.1666344578453272</c:v>
                </c:pt>
                <c:pt idx="143">
                  <c:v>4.9261052693683132</c:v>
                </c:pt>
                <c:pt idx="144">
                  <c:v>4.3638204744965181</c:v>
                </c:pt>
                <c:pt idx="145">
                  <c:v>3.9615767013614409</c:v>
                </c:pt>
                <c:pt idx="146">
                  <c:v>3.6862912999015869</c:v>
                </c:pt>
                <c:pt idx="147">
                  <c:v>3.279826125298412</c:v>
                </c:pt>
                <c:pt idx="148">
                  <c:v>2.7895014245406173</c:v>
                </c:pt>
                <c:pt idx="149">
                  <c:v>2.1130889374405584</c:v>
                </c:pt>
                <c:pt idx="150">
                  <c:v>1.8686488373715451</c:v>
                </c:pt>
                <c:pt idx="151">
                  <c:v>1.6898665197295912</c:v>
                </c:pt>
                <c:pt idx="152">
                  <c:v>1.8763361254612219</c:v>
                </c:pt>
                <c:pt idx="153">
                  <c:v>2.0932713538652568</c:v>
                </c:pt>
                <c:pt idx="154">
                  <c:v>2.352162901702604</c:v>
                </c:pt>
                <c:pt idx="155">
                  <c:v>2.5341056718872954</c:v>
                </c:pt>
                <c:pt idx="156">
                  <c:v>2.6067660102289545</c:v>
                </c:pt>
                <c:pt idx="157">
                  <c:v>2.5950527280465163</c:v>
                </c:pt>
                <c:pt idx="158">
                  <c:v>2.3285133414307686</c:v>
                </c:pt>
                <c:pt idx="159">
                  <c:v>2.0503083603263779</c:v>
                </c:pt>
                <c:pt idx="160">
                  <c:v>1.9831147781333076</c:v>
                </c:pt>
                <c:pt idx="161">
                  <c:v>2.1235428715215838</c:v>
                </c:pt>
                <c:pt idx="162">
                  <c:v>2.2855877870970898</c:v>
                </c:pt>
                <c:pt idx="163">
                  <c:v>2.3447280811535216</c:v>
                </c:pt>
                <c:pt idx="164">
                  <c:v>2.2461427390138655</c:v>
                </c:pt>
                <c:pt idx="165">
                  <c:v>2.0325048101186343</c:v>
                </c:pt>
                <c:pt idx="166">
                  <c:v>1.8115736098106077</c:v>
                </c:pt>
                <c:pt idx="167">
                  <c:v>1.7115198741397915</c:v>
                </c:pt>
                <c:pt idx="168">
                  <c:v>1.736377403523619</c:v>
                </c:pt>
                <c:pt idx="169">
                  <c:v>1.7969039789248054</c:v>
                </c:pt>
                <c:pt idx="170">
                  <c:v>1.8712245704442136</c:v>
                </c:pt>
                <c:pt idx="171">
                  <c:v>1.8686477879205754</c:v>
                </c:pt>
                <c:pt idx="172">
                  <c:v>1.8801754506346728</c:v>
                </c:pt>
                <c:pt idx="173">
                  <c:v>1.7938483994205645</c:v>
                </c:pt>
                <c:pt idx="174">
                  <c:v>1.8264636801955307</c:v>
                </c:pt>
                <c:pt idx="175">
                  <c:v>1.8265301223716894</c:v>
                </c:pt>
                <c:pt idx="176">
                  <c:v>1.8776395653150253</c:v>
                </c:pt>
                <c:pt idx="177">
                  <c:v>1.8310286901136006</c:v>
                </c:pt>
                <c:pt idx="178">
                  <c:v>1.7643449954084431</c:v>
                </c:pt>
                <c:pt idx="179">
                  <c:v>1.7056755007275441</c:v>
                </c:pt>
                <c:pt idx="180">
                  <c:v>1.5944678802183574</c:v>
                </c:pt>
                <c:pt idx="181">
                  <c:v>1.5413816077245077</c:v>
                </c:pt>
                <c:pt idx="182">
                  <c:v>1.5243111916701473</c:v>
                </c:pt>
                <c:pt idx="183">
                  <c:v>1.557471274179137</c:v>
                </c:pt>
                <c:pt idx="184">
                  <c:v>1.5803249130603654</c:v>
                </c:pt>
                <c:pt idx="185">
                  <c:v>1.5820588133237719</c:v>
                </c:pt>
                <c:pt idx="186">
                  <c:v>1.6068525770265503</c:v>
                </c:pt>
                <c:pt idx="187">
                  <c:v>1.611936228802678</c:v>
                </c:pt>
                <c:pt idx="188">
                  <c:v>1.5935826315166353</c:v>
                </c:pt>
                <c:pt idx="189">
                  <c:v>1.580973814730888</c:v>
                </c:pt>
                <c:pt idx="190">
                  <c:v>1.5937667622645908</c:v>
                </c:pt>
                <c:pt idx="191">
                  <c:v>1.6898527325370327</c:v>
                </c:pt>
                <c:pt idx="192">
                  <c:v>1.7249263103056158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1324000"/>
        <c:axId val="291323216"/>
      </c:lineChart>
      <c:catAx>
        <c:axId val="29132400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in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1323216"/>
        <c:crosses val="autoZero"/>
        <c:auto val="0"/>
        <c:lblAlgn val="ctr"/>
        <c:lblOffset val="100"/>
        <c:tickLblSkip val="2"/>
        <c:tickMarkSkip val="12"/>
        <c:noMultiLvlLbl val="0"/>
      </c:catAx>
      <c:valAx>
        <c:axId val="291323216"/>
        <c:scaling>
          <c:orientation val="minMax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9132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3877136752136753E-2"/>
          <c:y val="0.90627522986820874"/>
          <c:w val="0.93332729468599063"/>
          <c:h val="9.3050850809561603E-2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000703703703704"/>
          <c:y val="0.17881333260602492"/>
          <c:w val="0.84475194052227265"/>
          <c:h val="0.63846368996147074"/>
        </c:manualLayout>
      </c:layout>
      <c:lineChart>
        <c:grouping val="standard"/>
        <c:varyColors val="0"/>
        <c:ser>
          <c:idx val="0"/>
          <c:order val="0"/>
          <c:tx>
            <c:strRef>
              <c:f>Dat!$E$10</c:f>
              <c:strCache>
                <c:ptCount val="1"/>
                <c:pt idx="0">
                  <c:v>NUEVAS OPERACIONES (acum. 12 meses)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Dat!$D$11:$D$214</c:f>
              <c:strCache>
                <c:ptCount val="199"/>
                <c:pt idx="6">
                  <c:v>03</c:v>
                </c:pt>
                <c:pt idx="18">
                  <c:v>04</c:v>
                </c:pt>
                <c:pt idx="30">
                  <c:v>05</c:v>
                </c:pt>
                <c:pt idx="42">
                  <c:v>06</c:v>
                </c:pt>
                <c:pt idx="54">
                  <c:v>07</c:v>
                </c:pt>
                <c:pt idx="66">
                  <c:v>08</c:v>
                </c:pt>
                <c:pt idx="78">
                  <c:v>09</c:v>
                </c:pt>
                <c:pt idx="90">
                  <c:v>10</c:v>
                </c:pt>
                <c:pt idx="102">
                  <c:v>11</c:v>
                </c:pt>
                <c:pt idx="114">
                  <c:v>12</c:v>
                </c:pt>
                <c:pt idx="126">
                  <c:v>13</c:v>
                </c:pt>
                <c:pt idx="138">
                  <c:v>14</c:v>
                </c:pt>
                <c:pt idx="150">
                  <c:v>15</c:v>
                </c:pt>
                <c:pt idx="162">
                  <c:v>16</c:v>
                </c:pt>
                <c:pt idx="174">
                  <c:v>17</c:v>
                </c:pt>
                <c:pt idx="186">
                  <c:v>18</c:v>
                </c:pt>
                <c:pt idx="198">
                  <c:v>19</c:v>
                </c:pt>
              </c:strCache>
            </c:strRef>
          </c:cat>
          <c:val>
            <c:numRef>
              <c:f>Dat!$E$11:$E$214</c:f>
              <c:numCache>
                <c:formatCode>0.0</c:formatCode>
                <c:ptCount val="204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103.19453369140625</c:v>
                </c:pt>
                <c:pt idx="12">
                  <c:v>103.94394091796875</c:v>
                </c:pt>
                <c:pt idx="13">
                  <c:v>105.2415625</c:v>
                </c:pt>
                <c:pt idx="14">
                  <c:v>108.24460498046875</c:v>
                </c:pt>
                <c:pt idx="15">
                  <c:v>109.97430810546875</c:v>
                </c:pt>
                <c:pt idx="16">
                  <c:v>111.92050341796875</c:v>
                </c:pt>
                <c:pt idx="17">
                  <c:v>114.51539111328125</c:v>
                </c:pt>
                <c:pt idx="18">
                  <c:v>115.65276806640625</c:v>
                </c:pt>
                <c:pt idx="19">
                  <c:v>116.45186962890625</c:v>
                </c:pt>
                <c:pt idx="20">
                  <c:v>117.74455419921875</c:v>
                </c:pt>
                <c:pt idx="21">
                  <c:v>118.03207763671875</c:v>
                </c:pt>
                <c:pt idx="22">
                  <c:v>120.75029150390625</c:v>
                </c:pt>
                <c:pt idx="23">
                  <c:v>122.55042822265625</c:v>
                </c:pt>
                <c:pt idx="24">
                  <c:v>123.95427343750001</c:v>
                </c:pt>
                <c:pt idx="25">
                  <c:v>125.6348798828125</c:v>
                </c:pt>
                <c:pt idx="26">
                  <c:v>126.7148095703125</c:v>
                </c:pt>
                <c:pt idx="27">
                  <c:v>130.152240234375</c:v>
                </c:pt>
                <c:pt idx="28">
                  <c:v>132.62445996093749</c:v>
                </c:pt>
                <c:pt idx="29">
                  <c:v>135.53759765625</c:v>
                </c:pt>
                <c:pt idx="30">
                  <c:v>138.15501464843749</c:v>
                </c:pt>
                <c:pt idx="31">
                  <c:v>140.5957373046875</c:v>
                </c:pt>
                <c:pt idx="32">
                  <c:v>144.15388183593751</c:v>
                </c:pt>
                <c:pt idx="33">
                  <c:v>147.577724609375</c:v>
                </c:pt>
                <c:pt idx="34">
                  <c:v>151.20457519531249</c:v>
                </c:pt>
                <c:pt idx="35">
                  <c:v>154.33538378906249</c:v>
                </c:pt>
                <c:pt idx="36">
                  <c:v>157.91997558593749</c:v>
                </c:pt>
                <c:pt idx="37">
                  <c:v>161.03550976562499</c:v>
                </c:pt>
                <c:pt idx="38">
                  <c:v>166.09095703125001</c:v>
                </c:pt>
                <c:pt idx="39">
                  <c:v>166.0605126953125</c:v>
                </c:pt>
                <c:pt idx="40">
                  <c:v>168.50829296875</c:v>
                </c:pt>
                <c:pt idx="41">
                  <c:v>170.60043652343751</c:v>
                </c:pt>
                <c:pt idx="42">
                  <c:v>171.86578417968749</c:v>
                </c:pt>
                <c:pt idx="43">
                  <c:v>172.5033251953125</c:v>
                </c:pt>
                <c:pt idx="44">
                  <c:v>171.91878710937499</c:v>
                </c:pt>
                <c:pt idx="45">
                  <c:v>171.99884765625001</c:v>
                </c:pt>
                <c:pt idx="46">
                  <c:v>171.47178515625001</c:v>
                </c:pt>
                <c:pt idx="47">
                  <c:v>170.29700878906249</c:v>
                </c:pt>
                <c:pt idx="48">
                  <c:v>169.57351074218749</c:v>
                </c:pt>
                <c:pt idx="49">
                  <c:v>168.52719433593751</c:v>
                </c:pt>
                <c:pt idx="50">
                  <c:v>168.2670341796875</c:v>
                </c:pt>
                <c:pt idx="51">
                  <c:v>166.943455078125</c:v>
                </c:pt>
                <c:pt idx="52">
                  <c:v>165.86392773437501</c:v>
                </c:pt>
                <c:pt idx="53">
                  <c:v>163.1417685546875</c:v>
                </c:pt>
                <c:pt idx="54">
                  <c:v>160.95563476562501</c:v>
                </c:pt>
                <c:pt idx="55">
                  <c:v>159.56156445312499</c:v>
                </c:pt>
                <c:pt idx="56">
                  <c:v>156.6118798828125</c:v>
                </c:pt>
                <c:pt idx="57">
                  <c:v>154.3063671875</c:v>
                </c:pt>
                <c:pt idx="58">
                  <c:v>149.59235351562501</c:v>
                </c:pt>
                <c:pt idx="59">
                  <c:v>145.29595214843749</c:v>
                </c:pt>
                <c:pt idx="60">
                  <c:v>141.60230664062499</c:v>
                </c:pt>
                <c:pt idx="61">
                  <c:v>138.07371875000001</c:v>
                </c:pt>
                <c:pt idx="62">
                  <c:v>129.64142578125001</c:v>
                </c:pt>
                <c:pt idx="63">
                  <c:v>127.45794335937499</c:v>
                </c:pt>
                <c:pt idx="64">
                  <c:v>121.3991337890625</c:v>
                </c:pt>
                <c:pt idx="65">
                  <c:v>115.870283203125</c:v>
                </c:pt>
                <c:pt idx="66">
                  <c:v>110.04998730468751</c:v>
                </c:pt>
                <c:pt idx="67">
                  <c:v>106.06721533203125</c:v>
                </c:pt>
                <c:pt idx="68">
                  <c:v>102.2705859375</c:v>
                </c:pt>
                <c:pt idx="69">
                  <c:v>96.63051171875</c:v>
                </c:pt>
                <c:pt idx="70">
                  <c:v>91.299888671874996</c:v>
                </c:pt>
                <c:pt idx="71">
                  <c:v>87.092535156249994</c:v>
                </c:pt>
                <c:pt idx="72">
                  <c:v>83.014133789062498</c:v>
                </c:pt>
                <c:pt idx="73">
                  <c:v>79.157182617187502</c:v>
                </c:pt>
                <c:pt idx="74">
                  <c:v>77.558516113281243</c:v>
                </c:pt>
                <c:pt idx="75">
                  <c:v>74.477348144531248</c:v>
                </c:pt>
                <c:pt idx="76">
                  <c:v>72.578587890625002</c:v>
                </c:pt>
                <c:pt idx="77">
                  <c:v>71.392544433593756</c:v>
                </c:pt>
                <c:pt idx="78">
                  <c:v>71.129380371093745</c:v>
                </c:pt>
                <c:pt idx="79">
                  <c:v>70.874740722656256</c:v>
                </c:pt>
                <c:pt idx="80">
                  <c:v>70.821741699218748</c:v>
                </c:pt>
                <c:pt idx="81">
                  <c:v>70.941710449218746</c:v>
                </c:pt>
                <c:pt idx="82">
                  <c:v>72.085934082031244</c:v>
                </c:pt>
                <c:pt idx="83">
                  <c:v>73.154343749999995</c:v>
                </c:pt>
                <c:pt idx="84">
                  <c:v>73.2847197265625</c:v>
                </c:pt>
                <c:pt idx="85">
                  <c:v>73.066270996093749</c:v>
                </c:pt>
                <c:pt idx="86">
                  <c:v>72.331095703125001</c:v>
                </c:pt>
                <c:pt idx="87">
                  <c:v>71.091458984374995</c:v>
                </c:pt>
                <c:pt idx="88">
                  <c:v>71.060694335937498</c:v>
                </c:pt>
                <c:pt idx="89">
                  <c:v>73.239183105468754</c:v>
                </c:pt>
                <c:pt idx="90">
                  <c:v>71.111519531249996</c:v>
                </c:pt>
                <c:pt idx="91">
                  <c:v>70.053617675781254</c:v>
                </c:pt>
                <c:pt idx="92">
                  <c:v>68.780656982421874</c:v>
                </c:pt>
                <c:pt idx="93">
                  <c:v>67.263600341796874</c:v>
                </c:pt>
                <c:pt idx="94">
                  <c:v>66.483171142578129</c:v>
                </c:pt>
                <c:pt idx="95">
                  <c:v>69.479051513671877</c:v>
                </c:pt>
                <c:pt idx="96">
                  <c:v>67.558793701171879</c:v>
                </c:pt>
                <c:pt idx="97">
                  <c:v>65.320500488281255</c:v>
                </c:pt>
                <c:pt idx="98">
                  <c:v>62.627741455078123</c:v>
                </c:pt>
                <c:pt idx="99">
                  <c:v>60.321026123046877</c:v>
                </c:pt>
                <c:pt idx="100">
                  <c:v>57.535251953124998</c:v>
                </c:pt>
                <c:pt idx="101">
                  <c:v>51.843921142578125</c:v>
                </c:pt>
                <c:pt idx="102">
                  <c:v>49.361212158203124</c:v>
                </c:pt>
                <c:pt idx="103">
                  <c:v>48.360395263671876</c:v>
                </c:pt>
                <c:pt idx="104">
                  <c:v>47.000492187500001</c:v>
                </c:pt>
                <c:pt idx="105">
                  <c:v>45.273131591796876</c:v>
                </c:pt>
                <c:pt idx="106">
                  <c:v>43.136558837890625</c:v>
                </c:pt>
                <c:pt idx="107">
                  <c:v>37.502495361328123</c:v>
                </c:pt>
                <c:pt idx="108">
                  <c:v>37.025994506835936</c:v>
                </c:pt>
                <c:pt idx="109">
                  <c:v>36.30747497558594</c:v>
                </c:pt>
                <c:pt idx="110">
                  <c:v>35.47056823730469</c:v>
                </c:pt>
                <c:pt idx="111">
                  <c:v>34.816000366210936</c:v>
                </c:pt>
                <c:pt idx="112">
                  <c:v>34.059226684570312</c:v>
                </c:pt>
                <c:pt idx="113">
                  <c:v>33.485388061523437</c:v>
                </c:pt>
                <c:pt idx="114">
                  <c:v>32.913589477539063</c:v>
                </c:pt>
                <c:pt idx="115">
                  <c:v>32.450202270507809</c:v>
                </c:pt>
                <c:pt idx="116">
                  <c:v>31.587921752929688</c:v>
                </c:pt>
                <c:pt idx="117">
                  <c:v>31.227801391601563</c:v>
                </c:pt>
                <c:pt idx="118">
                  <c:v>31.062036010742187</c:v>
                </c:pt>
                <c:pt idx="119">
                  <c:v>32.276148803710939</c:v>
                </c:pt>
                <c:pt idx="120">
                  <c:v>31.884503662109374</c:v>
                </c:pt>
                <c:pt idx="121">
                  <c:v>31.365929199218751</c:v>
                </c:pt>
                <c:pt idx="122">
                  <c:v>30.361597656250002</c:v>
                </c:pt>
                <c:pt idx="123">
                  <c:v>29.840172485351562</c:v>
                </c:pt>
                <c:pt idx="124">
                  <c:v>29.262483032226562</c:v>
                </c:pt>
                <c:pt idx="125">
                  <c:v>28.012072387695312</c:v>
                </c:pt>
                <c:pt idx="126">
                  <c:v>27.229659545898439</c:v>
                </c:pt>
                <c:pt idx="127">
                  <c:v>26.812011230468752</c:v>
                </c:pt>
                <c:pt idx="128">
                  <c:v>26.49041845703125</c:v>
                </c:pt>
                <c:pt idx="129">
                  <c:v>26.000311889648437</c:v>
                </c:pt>
                <c:pt idx="130">
                  <c:v>24.908527099609376</c:v>
                </c:pt>
                <c:pt idx="131">
                  <c:v>21.852783935546874</c:v>
                </c:pt>
                <c:pt idx="132">
                  <c:v>22.264291259765624</c:v>
                </c:pt>
                <c:pt idx="133">
                  <c:v>22.678031127929689</c:v>
                </c:pt>
                <c:pt idx="134">
                  <c:v>23.383814575195313</c:v>
                </c:pt>
                <c:pt idx="135">
                  <c:v>23.440131103515625</c:v>
                </c:pt>
                <c:pt idx="136">
                  <c:v>23.522648925781251</c:v>
                </c:pt>
                <c:pt idx="137">
                  <c:v>24.020721191406249</c:v>
                </c:pt>
                <c:pt idx="138">
                  <c:v>24.371412353515623</c:v>
                </c:pt>
                <c:pt idx="139">
                  <c:v>24.320823486328123</c:v>
                </c:pt>
                <c:pt idx="140">
                  <c:v>24.737337402343751</c:v>
                </c:pt>
                <c:pt idx="141">
                  <c:v>25.159233764648437</c:v>
                </c:pt>
                <c:pt idx="142">
                  <c:v>25.74939892578125</c:v>
                </c:pt>
                <c:pt idx="143">
                  <c:v>26.818064459457872</c:v>
                </c:pt>
                <c:pt idx="144">
                  <c:v>26.925455548340558</c:v>
                </c:pt>
                <c:pt idx="145">
                  <c:v>27.219038037708998</c:v>
                </c:pt>
                <c:pt idx="146">
                  <c:v>27.706618534569859</c:v>
                </c:pt>
                <c:pt idx="147">
                  <c:v>28.191600293528435</c:v>
                </c:pt>
                <c:pt idx="148">
                  <c:v>28.700786065926785</c:v>
                </c:pt>
                <c:pt idx="149">
                  <c:v>29.30470982642376</c:v>
                </c:pt>
                <c:pt idx="150">
                  <c:v>31.059166142331954</c:v>
                </c:pt>
                <c:pt idx="151">
                  <c:v>32.48008171291935</c:v>
                </c:pt>
                <c:pt idx="152">
                  <c:v>33.73790293024981</c:v>
                </c:pt>
                <c:pt idx="153">
                  <c:v>34.580850522451996</c:v>
                </c:pt>
                <c:pt idx="154">
                  <c:v>35.106794615263219</c:v>
                </c:pt>
                <c:pt idx="155">
                  <c:v>35.721299979473471</c:v>
                </c:pt>
                <c:pt idx="156">
                  <c:v>35.779397028520705</c:v>
                </c:pt>
                <c:pt idx="157">
                  <c:v>36.231422760771281</c:v>
                </c:pt>
                <c:pt idx="158">
                  <c:v>36.555405413402674</c:v>
                </c:pt>
                <c:pt idx="159">
                  <c:v>39.146159093106625</c:v>
                </c:pt>
                <c:pt idx="160">
                  <c:v>40.0452223002398</c:v>
                </c:pt>
                <c:pt idx="161">
                  <c:v>40.539302830264567</c:v>
                </c:pt>
                <c:pt idx="162">
                  <c:v>39.56719492102372</c:v>
                </c:pt>
                <c:pt idx="163">
                  <c:v>38.710036187109473</c:v>
                </c:pt>
                <c:pt idx="164">
                  <c:v>38.21058217347813</c:v>
                </c:pt>
                <c:pt idx="165">
                  <c:v>37.966710375234129</c:v>
                </c:pt>
                <c:pt idx="166">
                  <c:v>38.162658906258102</c:v>
                </c:pt>
                <c:pt idx="167">
                  <c:v>37.494010445633648</c:v>
                </c:pt>
                <c:pt idx="168">
                  <c:v>37.957331129841229</c:v>
                </c:pt>
                <c:pt idx="169">
                  <c:v>37.891885037420657</c:v>
                </c:pt>
                <c:pt idx="170">
                  <c:v>38.230259719865906</c:v>
                </c:pt>
                <c:pt idx="171">
                  <c:v>36.080503157881495</c:v>
                </c:pt>
                <c:pt idx="172">
                  <c:v>35.910320714615594</c:v>
                </c:pt>
                <c:pt idx="173">
                  <c:v>36.194318405568858</c:v>
                </c:pt>
                <c:pt idx="174">
                  <c:v>36.877475740742128</c:v>
                </c:pt>
                <c:pt idx="175">
                  <c:v>37.429600607436171</c:v>
                </c:pt>
                <c:pt idx="176">
                  <c:v>37.655232093474559</c:v>
                </c:pt>
                <c:pt idx="177">
                  <c:v>37.876806306888255</c:v>
                </c:pt>
                <c:pt idx="178">
                  <c:v>38.081078582731173</c:v>
                </c:pt>
                <c:pt idx="179">
                  <c:v>38.862945504800003</c:v>
                </c:pt>
                <c:pt idx="180">
                  <c:v>39.231554138500009</c:v>
                </c:pt>
                <c:pt idx="181">
                  <c:v>39.780905577500008</c:v>
                </c:pt>
                <c:pt idx="182">
                  <c:v>40.038800197699992</c:v>
                </c:pt>
                <c:pt idx="183">
                  <c:v>40.9527109685</c:v>
                </c:pt>
                <c:pt idx="184">
                  <c:v>41.498182026599999</c:v>
                </c:pt>
                <c:pt idx="185">
                  <c:v>41.941533215900002</c:v>
                </c:pt>
                <c:pt idx="186">
                  <c:v>42.534765620599998</c:v>
                </c:pt>
                <c:pt idx="187">
                  <c:v>42.610545152999997</c:v>
                </c:pt>
                <c:pt idx="188">
                  <c:v>42.941577878299988</c:v>
                </c:pt>
                <c:pt idx="189">
                  <c:v>43.492496447299999</c:v>
                </c:pt>
                <c:pt idx="190">
                  <c:v>43.847551783799993</c:v>
                </c:pt>
                <c:pt idx="191">
                  <c:v>43.821343869899998</c:v>
                </c:pt>
                <c:pt idx="192">
                  <c:v>44.035034330399995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9515080"/>
        <c:axId val="289978128"/>
      </c:lineChart>
      <c:lineChart>
        <c:grouping val="standard"/>
        <c:varyColors val="0"/>
        <c:ser>
          <c:idx val="1"/>
          <c:order val="1"/>
          <c:tx>
            <c:strRef>
              <c:f>Dat!$F$10</c:f>
              <c:strCache>
                <c:ptCount val="1"/>
                <c:pt idx="0">
                  <c:v>SALDO (escala derecha)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strRef>
              <c:f>Dat!$D$11:$D$214</c:f>
              <c:strCache>
                <c:ptCount val="199"/>
                <c:pt idx="6">
                  <c:v>03</c:v>
                </c:pt>
                <c:pt idx="18">
                  <c:v>04</c:v>
                </c:pt>
                <c:pt idx="30">
                  <c:v>05</c:v>
                </c:pt>
                <c:pt idx="42">
                  <c:v>06</c:v>
                </c:pt>
                <c:pt idx="54">
                  <c:v>07</c:v>
                </c:pt>
                <c:pt idx="66">
                  <c:v>08</c:v>
                </c:pt>
                <c:pt idx="78">
                  <c:v>09</c:v>
                </c:pt>
                <c:pt idx="90">
                  <c:v>10</c:v>
                </c:pt>
                <c:pt idx="102">
                  <c:v>11</c:v>
                </c:pt>
                <c:pt idx="114">
                  <c:v>12</c:v>
                </c:pt>
                <c:pt idx="126">
                  <c:v>13</c:v>
                </c:pt>
                <c:pt idx="138">
                  <c:v>14</c:v>
                </c:pt>
                <c:pt idx="150">
                  <c:v>15</c:v>
                </c:pt>
                <c:pt idx="162">
                  <c:v>16</c:v>
                </c:pt>
                <c:pt idx="174">
                  <c:v>17</c:v>
                </c:pt>
                <c:pt idx="186">
                  <c:v>18</c:v>
                </c:pt>
                <c:pt idx="198">
                  <c:v>19</c:v>
                </c:pt>
              </c:strCache>
            </c:strRef>
          </c:cat>
          <c:val>
            <c:numRef>
              <c:f>Dat!$F$11:$F$214</c:f>
              <c:numCache>
                <c:formatCode>0.0</c:formatCode>
                <c:ptCount val="204"/>
                <c:pt idx="0">
                  <c:v>256.13123000000002</c:v>
                </c:pt>
                <c:pt idx="1">
                  <c:v>259.78291300000001</c:v>
                </c:pt>
                <c:pt idx="2">
                  <c:v>263.66489200000001</c:v>
                </c:pt>
                <c:pt idx="3">
                  <c:v>268.90727600000002</c:v>
                </c:pt>
                <c:pt idx="4">
                  <c:v>272.85226499999999</c:v>
                </c:pt>
                <c:pt idx="5">
                  <c:v>277.99366800000001</c:v>
                </c:pt>
                <c:pt idx="6">
                  <c:v>283.845325</c:v>
                </c:pt>
                <c:pt idx="7">
                  <c:v>286.66051400000003</c:v>
                </c:pt>
                <c:pt idx="8">
                  <c:v>291.153707</c:v>
                </c:pt>
                <c:pt idx="9">
                  <c:v>297.26203800000002</c:v>
                </c:pt>
                <c:pt idx="10">
                  <c:v>302.96181899999999</c:v>
                </c:pt>
                <c:pt idx="11">
                  <c:v>308.59666299999998</c:v>
                </c:pt>
                <c:pt idx="12">
                  <c:v>312.15895</c:v>
                </c:pt>
                <c:pt idx="13">
                  <c:v>316.59319900000003</c:v>
                </c:pt>
                <c:pt idx="14">
                  <c:v>323.89320299999997</c:v>
                </c:pt>
                <c:pt idx="15">
                  <c:v>329.64568500000001</c:v>
                </c:pt>
                <c:pt idx="16">
                  <c:v>336.08281900000003</c:v>
                </c:pt>
                <c:pt idx="17">
                  <c:v>343.27882499999998</c:v>
                </c:pt>
                <c:pt idx="18">
                  <c:v>351.24062099999998</c:v>
                </c:pt>
                <c:pt idx="19">
                  <c:v>355.11726199999998</c:v>
                </c:pt>
                <c:pt idx="20">
                  <c:v>360.45839000000001</c:v>
                </c:pt>
                <c:pt idx="21">
                  <c:v>366.68024500000001</c:v>
                </c:pt>
                <c:pt idx="22">
                  <c:v>374.07633199999998</c:v>
                </c:pt>
                <c:pt idx="23">
                  <c:v>381.697855</c:v>
                </c:pt>
                <c:pt idx="24">
                  <c:v>387.63496199999997</c:v>
                </c:pt>
                <c:pt idx="25">
                  <c:v>393.96216999999996</c:v>
                </c:pt>
                <c:pt idx="26">
                  <c:v>402.16240999999997</c:v>
                </c:pt>
                <c:pt idx="27">
                  <c:v>409.77376799999996</c:v>
                </c:pt>
                <c:pt idx="28">
                  <c:v>418.60149999999999</c:v>
                </c:pt>
                <c:pt idx="29">
                  <c:v>427.70189899999997</c:v>
                </c:pt>
                <c:pt idx="30">
                  <c:v>434.832762</c:v>
                </c:pt>
                <c:pt idx="31">
                  <c:v>440.04242900000003</c:v>
                </c:pt>
                <c:pt idx="32">
                  <c:v>447.54989599999999</c:v>
                </c:pt>
                <c:pt idx="33">
                  <c:v>456.610299</c:v>
                </c:pt>
                <c:pt idx="34">
                  <c:v>466.01364799999999</c:v>
                </c:pt>
                <c:pt idx="35">
                  <c:v>477.21461599999998</c:v>
                </c:pt>
                <c:pt idx="36">
                  <c:v>484.10821299999998</c:v>
                </c:pt>
                <c:pt idx="37">
                  <c:v>491.84677600000003</c:v>
                </c:pt>
                <c:pt idx="38">
                  <c:v>502.19717599999996</c:v>
                </c:pt>
                <c:pt idx="39">
                  <c:v>509.61478999999997</c:v>
                </c:pt>
                <c:pt idx="40">
                  <c:v>518.932638</c:v>
                </c:pt>
                <c:pt idx="41">
                  <c:v>530.06400300000007</c:v>
                </c:pt>
                <c:pt idx="42">
                  <c:v>538.07373400000006</c:v>
                </c:pt>
                <c:pt idx="43">
                  <c:v>542.88555299999996</c:v>
                </c:pt>
                <c:pt idx="44">
                  <c:v>549.37640199999998</c:v>
                </c:pt>
                <c:pt idx="45">
                  <c:v>555.50691000000006</c:v>
                </c:pt>
                <c:pt idx="46">
                  <c:v>565.77526699999999</c:v>
                </c:pt>
                <c:pt idx="47">
                  <c:v>575.67609499999992</c:v>
                </c:pt>
                <c:pt idx="48">
                  <c:v>579.97917399999994</c:v>
                </c:pt>
                <c:pt idx="49">
                  <c:v>586.0862340000001</c:v>
                </c:pt>
                <c:pt idx="50">
                  <c:v>596.48680899999999</c:v>
                </c:pt>
                <c:pt idx="51">
                  <c:v>603.29144799999995</c:v>
                </c:pt>
                <c:pt idx="52">
                  <c:v>609.43693700000006</c:v>
                </c:pt>
                <c:pt idx="53">
                  <c:v>621.21037200000001</c:v>
                </c:pt>
                <c:pt idx="54">
                  <c:v>629.74606499999993</c:v>
                </c:pt>
                <c:pt idx="55">
                  <c:v>633.40128599999991</c:v>
                </c:pt>
                <c:pt idx="56">
                  <c:v>637.171201</c:v>
                </c:pt>
                <c:pt idx="57">
                  <c:v>642.52406499999995</c:v>
                </c:pt>
                <c:pt idx="58">
                  <c:v>648.01986299999999</c:v>
                </c:pt>
                <c:pt idx="59">
                  <c:v>650.11619900000005</c:v>
                </c:pt>
                <c:pt idx="60">
                  <c:v>653.13109400000008</c:v>
                </c:pt>
                <c:pt idx="61">
                  <c:v>657.26076699999999</c:v>
                </c:pt>
                <c:pt idx="62">
                  <c:v>660.60535500000003</c:v>
                </c:pt>
                <c:pt idx="63">
                  <c:v>665.18310699999995</c:v>
                </c:pt>
                <c:pt idx="64">
                  <c:v>668.51402399999995</c:v>
                </c:pt>
                <c:pt idx="65">
                  <c:v>670.10940000000005</c:v>
                </c:pt>
                <c:pt idx="66">
                  <c:v>672.88012600000002</c:v>
                </c:pt>
                <c:pt idx="67">
                  <c:v>674.19551200000001</c:v>
                </c:pt>
                <c:pt idx="68">
                  <c:v>675.99900600000001</c:v>
                </c:pt>
                <c:pt idx="69">
                  <c:v>677.41492599999992</c:v>
                </c:pt>
                <c:pt idx="70">
                  <c:v>678.95198800000003</c:v>
                </c:pt>
                <c:pt idx="71">
                  <c:v>678.44849099999999</c:v>
                </c:pt>
                <c:pt idx="72">
                  <c:v>678.33477700000003</c:v>
                </c:pt>
                <c:pt idx="73">
                  <c:v>677.74494600000003</c:v>
                </c:pt>
                <c:pt idx="74">
                  <c:v>677.11909400000002</c:v>
                </c:pt>
                <c:pt idx="75">
                  <c:v>677.210508</c:v>
                </c:pt>
                <c:pt idx="76">
                  <c:v>675.97596400000009</c:v>
                </c:pt>
                <c:pt idx="77">
                  <c:v>676.65072799999996</c:v>
                </c:pt>
                <c:pt idx="78">
                  <c:v>677.54279599999995</c:v>
                </c:pt>
                <c:pt idx="79">
                  <c:v>676.88245299999994</c:v>
                </c:pt>
                <c:pt idx="80">
                  <c:v>676.738877</c:v>
                </c:pt>
                <c:pt idx="81">
                  <c:v>677.49825199999998</c:v>
                </c:pt>
                <c:pt idx="82">
                  <c:v>678.40240599999993</c:v>
                </c:pt>
                <c:pt idx="83">
                  <c:v>678.55160699999999</c:v>
                </c:pt>
                <c:pt idx="84">
                  <c:v>678.68158600000004</c:v>
                </c:pt>
                <c:pt idx="85">
                  <c:v>678.90804800000001</c:v>
                </c:pt>
                <c:pt idx="86">
                  <c:v>678.91886299999999</c:v>
                </c:pt>
                <c:pt idx="87">
                  <c:v>678.95468099999994</c:v>
                </c:pt>
                <c:pt idx="88">
                  <c:v>680.524902</c:v>
                </c:pt>
                <c:pt idx="89">
                  <c:v>680.32766200000003</c:v>
                </c:pt>
                <c:pt idx="90">
                  <c:v>680.76040249999994</c:v>
                </c:pt>
                <c:pt idx="91">
                  <c:v>679.16523699999993</c:v>
                </c:pt>
                <c:pt idx="92">
                  <c:v>678.44818099999998</c:v>
                </c:pt>
                <c:pt idx="93">
                  <c:v>677.83778849999999</c:v>
                </c:pt>
                <c:pt idx="94">
                  <c:v>677.59037349999994</c:v>
                </c:pt>
                <c:pt idx="95">
                  <c:v>679.95851399999992</c:v>
                </c:pt>
                <c:pt idx="96">
                  <c:v>677.7033295</c:v>
                </c:pt>
                <c:pt idx="97">
                  <c:v>675.9571535</c:v>
                </c:pt>
                <c:pt idx="98">
                  <c:v>674.68691100000001</c:v>
                </c:pt>
                <c:pt idx="99">
                  <c:v>676.53242050000006</c:v>
                </c:pt>
                <c:pt idx="100">
                  <c:v>674.60305549999998</c:v>
                </c:pt>
                <c:pt idx="101">
                  <c:v>674.73398899999995</c:v>
                </c:pt>
                <c:pt idx="102">
                  <c:v>674.23993849999999</c:v>
                </c:pt>
                <c:pt idx="103">
                  <c:v>671.87750100000005</c:v>
                </c:pt>
                <c:pt idx="104">
                  <c:v>671.20128399999999</c:v>
                </c:pt>
                <c:pt idx="105">
                  <c:v>669.14927899999998</c:v>
                </c:pt>
                <c:pt idx="106">
                  <c:v>667.908637</c:v>
                </c:pt>
                <c:pt idx="107">
                  <c:v>666.86644999999999</c:v>
                </c:pt>
                <c:pt idx="108">
                  <c:v>663.73000175000004</c:v>
                </c:pt>
                <c:pt idx="109">
                  <c:v>660.91800975000001</c:v>
                </c:pt>
                <c:pt idx="110">
                  <c:v>659.80490599999996</c:v>
                </c:pt>
                <c:pt idx="111">
                  <c:v>660.12075243750007</c:v>
                </c:pt>
                <c:pt idx="112">
                  <c:v>657.25645481250001</c:v>
                </c:pt>
                <c:pt idx="113">
                  <c:v>653.9535572499999</c:v>
                </c:pt>
                <c:pt idx="114">
                  <c:v>652.1322238125</c:v>
                </c:pt>
                <c:pt idx="115">
                  <c:v>649.65977356250005</c:v>
                </c:pt>
                <c:pt idx="116">
                  <c:v>648.02629899999999</c:v>
                </c:pt>
                <c:pt idx="117">
                  <c:v>645.42169690624996</c:v>
                </c:pt>
                <c:pt idx="118">
                  <c:v>643.60568709375002</c:v>
                </c:pt>
                <c:pt idx="119">
                  <c:v>641.94819600000005</c:v>
                </c:pt>
                <c:pt idx="120">
                  <c:v>638.40000128125007</c:v>
                </c:pt>
                <c:pt idx="121">
                  <c:v>635.2618232187499</c:v>
                </c:pt>
                <c:pt idx="122">
                  <c:v>633.48657050000008</c:v>
                </c:pt>
                <c:pt idx="123">
                  <c:v>629.24901865624997</c:v>
                </c:pt>
                <c:pt idx="124">
                  <c:v>626.55297634375006</c:v>
                </c:pt>
                <c:pt idx="125">
                  <c:v>625.39100899218749</c:v>
                </c:pt>
                <c:pt idx="126">
                  <c:v>623.10332048828116</c:v>
                </c:pt>
                <c:pt idx="127">
                  <c:v>620.68190007812495</c:v>
                </c:pt>
                <c:pt idx="128">
                  <c:v>616.99799392187504</c:v>
                </c:pt>
                <c:pt idx="129">
                  <c:v>614.64676816699227</c:v>
                </c:pt>
                <c:pt idx="130">
                  <c:v>615.38539128222658</c:v>
                </c:pt>
                <c:pt idx="131">
                  <c:v>610.84550307812492</c:v>
                </c:pt>
                <c:pt idx="132">
                  <c:v>608.43768592773438</c:v>
                </c:pt>
                <c:pt idx="133">
                  <c:v>606.75449893749999</c:v>
                </c:pt>
                <c:pt idx="134">
                  <c:v>602.93562024609378</c:v>
                </c:pt>
                <c:pt idx="135">
                  <c:v>602.87630139941405</c:v>
                </c:pt>
                <c:pt idx="136">
                  <c:v>600.96150559082037</c:v>
                </c:pt>
                <c:pt idx="137">
                  <c:v>598.3626532529297</c:v>
                </c:pt>
                <c:pt idx="138">
                  <c:v>596.50016406640623</c:v>
                </c:pt>
                <c:pt idx="139">
                  <c:v>594.24746799609375</c:v>
                </c:pt>
                <c:pt idx="140">
                  <c:v>591.7411860117187</c:v>
                </c:pt>
                <c:pt idx="141">
                  <c:v>589.78736674804679</c:v>
                </c:pt>
                <c:pt idx="142">
                  <c:v>587.78620061132813</c:v>
                </c:pt>
                <c:pt idx="143">
                  <c:v>585.70461921093749</c:v>
                </c:pt>
                <c:pt idx="144">
                  <c:v>583.2551865703125</c:v>
                </c:pt>
                <c:pt idx="145">
                  <c:v>581.69784653125009</c:v>
                </c:pt>
                <c:pt idx="146">
                  <c:v>579.69588783593758</c:v>
                </c:pt>
                <c:pt idx="147">
                  <c:v>579.20367855028087</c:v>
                </c:pt>
                <c:pt idx="148">
                  <c:v>576.02627008515526</c:v>
                </c:pt>
                <c:pt idx="149">
                  <c:v>574.51207316245791</c:v>
                </c:pt>
                <c:pt idx="150">
                  <c:v>571.97665256068296</c:v>
                </c:pt>
                <c:pt idx="151">
                  <c:v>569.86834417447517</c:v>
                </c:pt>
                <c:pt idx="152">
                  <c:v>568.0991603983789</c:v>
                </c:pt>
                <c:pt idx="153">
                  <c:v>566.67157858109761</c:v>
                </c:pt>
                <c:pt idx="154">
                  <c:v>565.1670858643954</c:v>
                </c:pt>
                <c:pt idx="155">
                  <c:v>561.94244342928596</c:v>
                </c:pt>
                <c:pt idx="156">
                  <c:v>560.44455741394768</c:v>
                </c:pt>
                <c:pt idx="157">
                  <c:v>558.88111462943107</c:v>
                </c:pt>
                <c:pt idx="158">
                  <c:v>556.26421229471805</c:v>
                </c:pt>
                <c:pt idx="159">
                  <c:v>555.52947463508463</c:v>
                </c:pt>
                <c:pt idx="160">
                  <c:v>553.77280810786658</c:v>
                </c:pt>
                <c:pt idx="161">
                  <c:v>553.07065986620796</c:v>
                </c:pt>
                <c:pt idx="162">
                  <c:v>552.52311753026163</c:v>
                </c:pt>
                <c:pt idx="163">
                  <c:v>550.19633967580762</c:v>
                </c:pt>
                <c:pt idx="164">
                  <c:v>549.35768890086626</c:v>
                </c:pt>
                <c:pt idx="165">
                  <c:v>547.64648913006033</c:v>
                </c:pt>
                <c:pt idx="166">
                  <c:v>546.22525267790081</c:v>
                </c:pt>
                <c:pt idx="167">
                  <c:v>544.30401716856863</c:v>
                </c:pt>
                <c:pt idx="168">
                  <c:v>542.30721735243378</c:v>
                </c:pt>
                <c:pt idx="169">
                  <c:v>541.03905343395309</c:v>
                </c:pt>
                <c:pt idx="170">
                  <c:v>539.71597316657176</c:v>
                </c:pt>
                <c:pt idx="171">
                  <c:v>538.87919365893515</c:v>
                </c:pt>
                <c:pt idx="172">
                  <c:v>537.25372354514366</c:v>
                </c:pt>
                <c:pt idx="173">
                  <c:v>536.35877072721371</c:v>
                </c:pt>
                <c:pt idx="174">
                  <c:v>535.73543912971479</c:v>
                </c:pt>
                <c:pt idx="175">
                  <c:v>533.85911479723393</c:v>
                </c:pt>
                <c:pt idx="176">
                  <c:v>533.02376717590425</c:v>
                </c:pt>
                <c:pt idx="177">
                  <c:v>531.36250777443092</c:v>
                </c:pt>
                <c:pt idx="178">
                  <c:v>529.90038699725721</c:v>
                </c:pt>
                <c:pt idx="179">
                  <c:v>528.75926744627384</c:v>
                </c:pt>
                <c:pt idx="180">
                  <c:v>526.82246477055958</c:v>
                </c:pt>
                <c:pt idx="181">
                  <c:v>526.02126601609666</c:v>
                </c:pt>
                <c:pt idx="182">
                  <c:v>525.68818441796998</c:v>
                </c:pt>
                <c:pt idx="183">
                  <c:v>525.36407782241599</c:v>
                </c:pt>
                <c:pt idx="184">
                  <c:v>524.95082734589278</c:v>
                </c:pt>
                <c:pt idx="185">
                  <c:v>525.93748298119476</c:v>
                </c:pt>
                <c:pt idx="186">
                  <c:v>525.48959058933019</c:v>
                </c:pt>
                <c:pt idx="187">
                  <c:v>524.2564649934742</c:v>
                </c:pt>
                <c:pt idx="188">
                  <c:v>523.50351418795321</c:v>
                </c:pt>
                <c:pt idx="189">
                  <c:v>522.64408770573073</c:v>
                </c:pt>
                <c:pt idx="190">
                  <c:v>522.44706604787609</c:v>
                </c:pt>
                <c:pt idx="191">
                  <c:v>520.79283489464001</c:v>
                </c:pt>
                <c:pt idx="192">
                  <c:v>519.82402314220008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7077912"/>
        <c:axId val="289975776"/>
      </c:lineChart>
      <c:catAx>
        <c:axId val="28951508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yy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89978128"/>
        <c:crosses val="autoZero"/>
        <c:auto val="0"/>
        <c:lblAlgn val="ctr"/>
        <c:lblOffset val="100"/>
        <c:tickLblSkip val="1"/>
        <c:tickMarkSkip val="12"/>
        <c:noMultiLvlLbl val="0"/>
      </c:catAx>
      <c:valAx>
        <c:axId val="289978128"/>
        <c:scaling>
          <c:orientation val="minMax"/>
          <c:max val="18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289515080"/>
        <c:crosses val="autoZero"/>
        <c:crossBetween val="midCat"/>
      </c:valAx>
      <c:valAx>
        <c:axId val="289975776"/>
        <c:scaling>
          <c:orientation val="minMax"/>
          <c:max val="900"/>
        </c:scaling>
        <c:delete val="0"/>
        <c:axPos val="r"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anose="020B0604020202020204" pitchFamily="34" charset="0"/>
              </a:defRPr>
            </a:pPr>
            <a:endParaRPr lang="es-ES"/>
          </a:p>
        </c:txPr>
        <c:crossAx val="247077912"/>
        <c:crosses val="max"/>
        <c:crossBetween val="between"/>
      </c:valAx>
      <c:catAx>
        <c:axId val="247077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997577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9750712250712252E-2"/>
          <c:y val="0.9007552199408837"/>
          <c:w val="0.94382015669515673"/>
          <c:h val="9.3050850809561603E-2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57309718920496"/>
          <c:y val="0.17605343543795818"/>
          <c:w val="0.84475194052227265"/>
          <c:h val="0.6495037098161206"/>
        </c:manualLayout>
      </c:layout>
      <c:lineChart>
        <c:grouping val="standard"/>
        <c:varyColors val="0"/>
        <c:ser>
          <c:idx val="0"/>
          <c:order val="0"/>
          <c:tx>
            <c:strRef>
              <c:f>Dat!$T$10</c:f>
              <c:strCache>
                <c:ptCount val="1"/>
                <c:pt idx="0">
                  <c:v>PLAZO MEDIO 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Dat!$S$11:$S$70</c:f>
              <c:strCache>
                <c:ptCount val="59"/>
                <c:pt idx="2">
                  <c:v>04</c:v>
                </c:pt>
                <c:pt idx="6">
                  <c:v>05</c:v>
                </c:pt>
                <c:pt idx="10">
                  <c:v>06</c:v>
                </c:pt>
                <c:pt idx="14">
                  <c:v>07</c:v>
                </c:pt>
                <c:pt idx="18">
                  <c:v>08</c:v>
                </c:pt>
                <c:pt idx="22">
                  <c:v>09</c:v>
                </c:pt>
                <c:pt idx="26">
                  <c:v>10</c:v>
                </c:pt>
                <c:pt idx="30">
                  <c:v>11</c:v>
                </c:pt>
                <c:pt idx="34">
                  <c:v>12</c:v>
                </c:pt>
                <c:pt idx="38">
                  <c:v>13</c:v>
                </c:pt>
                <c:pt idx="42">
                  <c:v>14</c:v>
                </c:pt>
                <c:pt idx="46">
                  <c:v>15</c:v>
                </c:pt>
                <c:pt idx="50">
                  <c:v>16</c:v>
                </c:pt>
                <c:pt idx="54">
                  <c:v>17</c:v>
                </c:pt>
                <c:pt idx="58">
                  <c:v>18</c:v>
                </c:pt>
              </c:strCache>
            </c:strRef>
          </c:cat>
          <c:val>
            <c:numRef>
              <c:f>Dat!$T$11:$T$70</c:f>
              <c:numCache>
                <c:formatCode>0.0</c:formatCode>
                <c:ptCount val="60"/>
                <c:pt idx="0">
                  <c:v>#N/A</c:v>
                </c:pt>
                <c:pt idx="1">
                  <c:v>23.916666666666668</c:v>
                </c:pt>
                <c:pt idx="2">
                  <c:v>24.333333333333332</c:v>
                </c:pt>
                <c:pt idx="3">
                  <c:v>24.416666666666668</c:v>
                </c:pt>
                <c:pt idx="4">
                  <c:v>24.833333333333332</c:v>
                </c:pt>
                <c:pt idx="5">
                  <c:v>25.083333333333332</c:v>
                </c:pt>
                <c:pt idx="6">
                  <c:v>25.5</c:v>
                </c:pt>
                <c:pt idx="7">
                  <c:v>25.75</c:v>
                </c:pt>
                <c:pt idx="8">
                  <c:v>26.25</c:v>
                </c:pt>
                <c:pt idx="9">
                  <c:v>26.833333333333332</c:v>
                </c:pt>
                <c:pt idx="10">
                  <c:v>27.25</c:v>
                </c:pt>
                <c:pt idx="11">
                  <c:v>27.666666666666668</c:v>
                </c:pt>
                <c:pt idx="12">
                  <c:v>27.833333333333332</c:v>
                </c:pt>
                <c:pt idx="13">
                  <c:v>28.166666666666668</c:v>
                </c:pt>
                <c:pt idx="14">
                  <c:v>28.25</c:v>
                </c:pt>
                <c:pt idx="15">
                  <c:v>28</c:v>
                </c:pt>
                <c:pt idx="16">
                  <c:v>27.666666666666668</c:v>
                </c:pt>
                <c:pt idx="17">
                  <c:v>26.916666666666668</c:v>
                </c:pt>
                <c:pt idx="18">
                  <c:v>26.25</c:v>
                </c:pt>
                <c:pt idx="19">
                  <c:v>25.583333333333332</c:v>
                </c:pt>
                <c:pt idx="20">
                  <c:v>24.583333333333332</c:v>
                </c:pt>
                <c:pt idx="21">
                  <c:v>24.083333333333332</c:v>
                </c:pt>
                <c:pt idx="22">
                  <c:v>24.166666666666668</c:v>
                </c:pt>
                <c:pt idx="23">
                  <c:v>24.666666666666668</c:v>
                </c:pt>
                <c:pt idx="24">
                  <c:v>24.75</c:v>
                </c:pt>
                <c:pt idx="25">
                  <c:v>25</c:v>
                </c:pt>
                <c:pt idx="26">
                  <c:v>25.5</c:v>
                </c:pt>
                <c:pt idx="27">
                  <c:v>25.166666666666668</c:v>
                </c:pt>
                <c:pt idx="28">
                  <c:v>26</c:v>
                </c:pt>
                <c:pt idx="29">
                  <c:v>24.166666666666668</c:v>
                </c:pt>
                <c:pt idx="30">
                  <c:v>24.25</c:v>
                </c:pt>
                <c:pt idx="31">
                  <c:v>23.75</c:v>
                </c:pt>
                <c:pt idx="32">
                  <c:v>23.75</c:v>
                </c:pt>
                <c:pt idx="33">
                  <c:v>22.666666666666668</c:v>
                </c:pt>
                <c:pt idx="34">
                  <c:v>23.25</c:v>
                </c:pt>
                <c:pt idx="35">
                  <c:v>23.25</c:v>
                </c:pt>
                <c:pt idx="36">
                  <c:v>23.583333333333332</c:v>
                </c:pt>
                <c:pt idx="37">
                  <c:v>21.166666666666668</c:v>
                </c:pt>
                <c:pt idx="38">
                  <c:v>21.916666666666668</c:v>
                </c:pt>
                <c:pt idx="39">
                  <c:v>22.25</c:v>
                </c:pt>
                <c:pt idx="40">
                  <c:v>22.5</c:v>
                </c:pt>
                <c:pt idx="41">
                  <c:v>22.416666666666668</c:v>
                </c:pt>
                <c:pt idx="42">
                  <c:v>22.916666666666668</c:v>
                </c:pt>
                <c:pt idx="43">
                  <c:v>22.75</c:v>
                </c:pt>
                <c:pt idx="44">
                  <c:v>22.916666666666668</c:v>
                </c:pt>
                <c:pt idx="45">
                  <c:v>23</c:v>
                </c:pt>
                <c:pt idx="46">
                  <c:v>22.75</c:v>
                </c:pt>
                <c:pt idx="47">
                  <c:v>22.583333333333332</c:v>
                </c:pt>
                <c:pt idx="48">
                  <c:v>23.083333333333332</c:v>
                </c:pt>
                <c:pt idx="49">
                  <c:v>23</c:v>
                </c:pt>
                <c:pt idx="50">
                  <c:v>23.25</c:v>
                </c:pt>
                <c:pt idx="51">
                  <c:v>23.166666666666668</c:v>
                </c:pt>
                <c:pt idx="52">
                  <c:v>23.333333333333332</c:v>
                </c:pt>
                <c:pt idx="53">
                  <c:v>23.166666666666668</c:v>
                </c:pt>
                <c:pt idx="54">
                  <c:v>23.416666666666668</c:v>
                </c:pt>
                <c:pt idx="55">
                  <c:v>23.5</c:v>
                </c:pt>
                <c:pt idx="56">
                  <c:v>23.666666666666668</c:v>
                </c:pt>
                <c:pt idx="57">
                  <c:v>23.333333333333332</c:v>
                </c:pt>
                <c:pt idx="58">
                  <c:v>23.333333333333332</c:v>
                </c:pt>
                <c:pt idx="59">
                  <c:v>24.083333333333332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3093760"/>
        <c:axId val="393095328"/>
      </c:lineChart>
      <c:lineChart>
        <c:grouping val="standard"/>
        <c:varyColors val="0"/>
        <c:ser>
          <c:idx val="1"/>
          <c:order val="1"/>
          <c:tx>
            <c:strRef>
              <c:f>Dat!$U$10</c:f>
              <c:strCache>
                <c:ptCount val="1"/>
                <c:pt idx="0">
                  <c:v>TIPO DE INTERÉS ADQ. VIVIENDA (esc. dcha.)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strRef>
              <c:f>Dat!$S$11:$S$70</c:f>
              <c:strCache>
                <c:ptCount val="59"/>
                <c:pt idx="2">
                  <c:v>04</c:v>
                </c:pt>
                <c:pt idx="6">
                  <c:v>05</c:v>
                </c:pt>
                <c:pt idx="10">
                  <c:v>06</c:v>
                </c:pt>
                <c:pt idx="14">
                  <c:v>07</c:v>
                </c:pt>
                <c:pt idx="18">
                  <c:v>08</c:v>
                </c:pt>
                <c:pt idx="22">
                  <c:v>09</c:v>
                </c:pt>
                <c:pt idx="26">
                  <c:v>10</c:v>
                </c:pt>
                <c:pt idx="30">
                  <c:v>11</c:v>
                </c:pt>
                <c:pt idx="34">
                  <c:v>12</c:v>
                </c:pt>
                <c:pt idx="38">
                  <c:v>13</c:v>
                </c:pt>
                <c:pt idx="42">
                  <c:v>14</c:v>
                </c:pt>
                <c:pt idx="46">
                  <c:v>15</c:v>
                </c:pt>
                <c:pt idx="50">
                  <c:v>16</c:v>
                </c:pt>
                <c:pt idx="54">
                  <c:v>17</c:v>
                </c:pt>
                <c:pt idx="58">
                  <c:v>18</c:v>
                </c:pt>
              </c:strCache>
            </c:strRef>
          </c:cat>
          <c:val>
            <c:numRef>
              <c:f>Dat!$U$11:$U$70</c:f>
              <c:numCache>
                <c:formatCode>0.0</c:formatCode>
                <c:ptCount val="60"/>
                <c:pt idx="0">
                  <c:v>3.3873999118804932</c:v>
                </c:pt>
                <c:pt idx="1">
                  <c:v>3.2878999710083008</c:v>
                </c:pt>
                <c:pt idx="2">
                  <c:v>3.4535999298095703</c:v>
                </c:pt>
                <c:pt idx="3">
                  <c:v>3.3915998935699463</c:v>
                </c:pt>
                <c:pt idx="4">
                  <c:v>3.4210000038146973</c:v>
                </c:pt>
                <c:pt idx="5">
                  <c:v>3.3517999649047852</c:v>
                </c:pt>
                <c:pt idx="6">
                  <c:v>3.2829000949859619</c:v>
                </c:pt>
                <c:pt idx="7">
                  <c:v>3.4607999324798584</c:v>
                </c:pt>
                <c:pt idx="8">
                  <c:v>3.8429000377655029</c:v>
                </c:pt>
                <c:pt idx="9">
                  <c:v>4.193699836730957</c:v>
                </c:pt>
                <c:pt idx="10">
                  <c:v>4.516200065612793</c:v>
                </c:pt>
                <c:pt idx="11">
                  <c:v>4.7360000610351562</c:v>
                </c:pt>
                <c:pt idx="12">
                  <c:v>4.9814000129699707</c:v>
                </c:pt>
                <c:pt idx="13">
                  <c:v>5.2010002136230469</c:v>
                </c:pt>
                <c:pt idx="14">
                  <c:v>5.4924001693725586</c:v>
                </c:pt>
                <c:pt idx="15">
                  <c:v>5.5303001403808594</c:v>
                </c:pt>
                <c:pt idx="16">
                  <c:v>5.4305000305175781</c:v>
                </c:pt>
                <c:pt idx="17">
                  <c:v>5.7172999382019043</c:v>
                </c:pt>
                <c:pt idx="18">
                  <c:v>6.2087998390197754</c:v>
                </c:pt>
                <c:pt idx="19">
                  <c:v>5.8336000442504883</c:v>
                </c:pt>
                <c:pt idx="20">
                  <c:v>3.9128999710083008</c:v>
                </c:pt>
                <c:pt idx="21">
                  <c:v>3.1644999980926514</c:v>
                </c:pt>
                <c:pt idx="22">
                  <c:v>2.8190000057220459</c:v>
                </c:pt>
                <c:pt idx="23">
                  <c:v>2.6203000545501709</c:v>
                </c:pt>
                <c:pt idx="24">
                  <c:v>2.5978000164031982</c:v>
                </c:pt>
                <c:pt idx="25">
                  <c:v>2.3905999660491943</c:v>
                </c:pt>
                <c:pt idx="26">
                  <c:v>2.660599946975708</c:v>
                </c:pt>
                <c:pt idx="27">
                  <c:v>2.6631999015808105</c:v>
                </c:pt>
                <c:pt idx="28">
                  <c:v>3.1507999897003174</c:v>
                </c:pt>
                <c:pt idx="29">
                  <c:v>3.5265998840332031</c:v>
                </c:pt>
                <c:pt idx="30">
                  <c:v>3.6684000492095947</c:v>
                </c:pt>
                <c:pt idx="31">
                  <c:v>3.661099910736084</c:v>
                </c:pt>
                <c:pt idx="32">
                  <c:v>3.7376000881195068</c:v>
                </c:pt>
                <c:pt idx="33">
                  <c:v>3.3966999053955078</c:v>
                </c:pt>
                <c:pt idx="34">
                  <c:v>3.1800999641418457</c:v>
                </c:pt>
                <c:pt idx="35">
                  <c:v>2.926300048828125</c:v>
                </c:pt>
                <c:pt idx="36">
                  <c:v>3.2242999076843262</c:v>
                </c:pt>
                <c:pt idx="37">
                  <c:v>3.1644999980926514</c:v>
                </c:pt>
                <c:pt idx="38">
                  <c:v>3.1963999271392822</c:v>
                </c:pt>
                <c:pt idx="39">
                  <c:v>3.1598000526428223</c:v>
                </c:pt>
                <c:pt idx="40">
                  <c:v>3.3106999397277832</c:v>
                </c:pt>
                <c:pt idx="41">
                  <c:v>3.3113999366760254</c:v>
                </c:pt>
                <c:pt idx="42">
                  <c:v>3.103600025177002</c:v>
                </c:pt>
                <c:pt idx="43">
                  <c:v>2.6379179890175157</c:v>
                </c:pt>
                <c:pt idx="44">
                  <c:v>2.5198456439594765</c:v>
                </c:pt>
                <c:pt idx="45">
                  <c:v>2.4962984474147731</c:v>
                </c:pt>
                <c:pt idx="46">
                  <c:v>2.4162397199774155</c:v>
                </c:pt>
                <c:pt idx="47">
                  <c:v>2.3065311829852213</c:v>
                </c:pt>
                <c:pt idx="48">
                  <c:v>2.2897600780852363</c:v>
                </c:pt>
                <c:pt idx="49">
                  <c:v>2.3129119256816475</c:v>
                </c:pt>
                <c:pt idx="50">
                  <c:v>2.3703891629509886</c:v>
                </c:pt>
                <c:pt idx="51">
                  <c:v>2.1847562149593505</c:v>
                </c:pt>
                <c:pt idx="52">
                  <c:v>2.1861649105259442</c:v>
                </c:pt>
                <c:pt idx="53">
                  <c:v>2.1615476826215763</c:v>
                </c:pt>
                <c:pt idx="54">
                  <c:v>2.2098863578185868</c:v>
                </c:pt>
                <c:pt idx="55">
                  <c:v>2.0539422261462583</c:v>
                </c:pt>
                <c:pt idx="56">
                  <c:v>2.26152318513605</c:v>
                </c:pt>
                <c:pt idx="57">
                  <c:v>2.1659273649264321</c:v>
                </c:pt>
                <c:pt idx="58">
                  <c:v>2.2149176297267688</c:v>
                </c:pt>
                <c:pt idx="59">
                  <c:v>2.2377722187156794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3092584"/>
        <c:axId val="393096896"/>
      </c:lineChart>
      <c:catAx>
        <c:axId val="393093760"/>
        <c:scaling>
          <c:orientation val="minMax"/>
        </c:scaling>
        <c:delete val="0"/>
        <c:axPos val="b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</c:spPr>
        </c:majorGridlines>
        <c:numFmt formatCode="General" sourceLinked="1"/>
        <c:majorTickMark val="none"/>
        <c:minorTickMark val="none"/>
        <c:tickLblPos val="nextTo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-540000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5328"/>
        <c:crosses val="autoZero"/>
        <c:auto val="0"/>
        <c:lblAlgn val="ctr"/>
        <c:lblOffset val="100"/>
        <c:tickLblSkip val="1"/>
        <c:tickMarkSkip val="4"/>
        <c:noMultiLvlLbl val="0"/>
      </c:catAx>
      <c:valAx>
        <c:axId val="393095328"/>
        <c:scaling>
          <c:orientation val="minMax"/>
          <c:max val="29"/>
          <c:min val="21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c:spPr>
        </c:majorGridlines>
        <c:numFmt formatCode="0" sourceLinked="0"/>
        <c:majorTickMark val="none"/>
        <c:minorTickMark val="none"/>
        <c:tickLblPos val="low"/>
        <c:spPr>
          <a:ln w="12700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itchFamily="34" charset="0"/>
              </a:defRPr>
            </a:pPr>
            <a:endParaRPr lang="es-ES"/>
          </a:p>
        </c:txPr>
        <c:crossAx val="393093760"/>
        <c:crosses val="autoZero"/>
        <c:crossBetween val="between"/>
        <c:majorUnit val="1"/>
      </c:valAx>
      <c:valAx>
        <c:axId val="393096896"/>
        <c:scaling>
          <c:orientation val="minMax"/>
          <c:max val="8"/>
          <c:min val="0"/>
        </c:scaling>
        <c:delete val="0"/>
        <c:axPos val="r"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ysClr val="windowText" lastClr="000000"/>
                </a:solidFill>
                <a:latin typeface="BdE Neue Helvetica 55 Roman" panose="020B0604020202020204" pitchFamily="34" charset="0"/>
              </a:defRPr>
            </a:pPr>
            <a:endParaRPr lang="es-ES"/>
          </a:p>
        </c:txPr>
        <c:crossAx val="393092584"/>
        <c:crosses val="max"/>
        <c:crossBetween val="between"/>
        <c:majorUnit val="1"/>
      </c:valAx>
      <c:catAx>
        <c:axId val="393092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309689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3194444444444443E-3"/>
          <c:y val="0.90351522490454617"/>
          <c:w val="0.99103874269005843"/>
          <c:h val="8.7530840882236671E-2"/>
        </c:manualLayout>
      </c:layout>
      <c:overlay val="0"/>
      <c:txPr>
        <a:bodyPr/>
        <a:lstStyle/>
        <a:p>
          <a:pPr>
            <a:defRPr sz="1000">
              <a:solidFill>
                <a:sysClr val="windowText" lastClr="000000"/>
              </a:solidFill>
              <a:latin typeface="BdE Neue Helvetica 47 LightCn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CC0066"/>
          </a:solidFill>
          <a:latin typeface="BdE Neue Helvetica 45 Light" pitchFamily="34" charset="0"/>
          <a:ea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0.9811</cdr:x>
      <cdr:y>0.14045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4049856" cy="633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fld id="{D7D1F16F-CD92-4859-8D66-898236F45327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l"/>
            <a:t>NÚMERO DE TRANSACCIONES DE VIVIENDA
(Acumulado de 4 trimestres)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0.07362</cdr:x>
      <cdr:y>0.12907</cdr:y>
    </cdr:from>
    <cdr:to>
      <cdr:x>0.22547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04801" y="571501"/>
          <a:ext cx="628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miles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0.0404</cdr:x>
      <cdr:y>0.24204</cdr:y>
    </cdr:from>
    <cdr:to>
      <cdr:x>0.08652</cdr:x>
      <cdr:y>0.27881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113437" y="1113734"/>
          <a:ext cx="129505" cy="169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0.9467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658341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2695A76D-3E74-4837-B9A3-87F807C8165F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PRECIO DE VENTA DE LA VIVIENDA. VARIACIÓN ACUMULADA DESDE SU VALOR MÍNIMO (a)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0.0905</cdr:x>
      <cdr:y>0.12438</cdr:y>
    </cdr:from>
    <cdr:to>
      <cdr:x>0.32579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44349" y="572327"/>
          <a:ext cx="63527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%  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0.96896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720832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COMPRAVENTA DE VIVIENDAS. VARIACIÓN ACUMULADA DESDE SU VALOR MÍNIMO (a)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0.0905</cdr:x>
      <cdr:y>0.12438</cdr:y>
    </cdr:from>
    <cdr:to>
      <cdr:x>0.24234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74650" y="555625"/>
          <a:ext cx="628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0.9485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663394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3B7E781E-0966-4728-B5DB-A155006B1FF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Nº DE VISADOS DE VIVIENDA. VARIACIÓN ACUMULADA DESDE SU VALOR MÍNIMO (a) </a:t>
          </a:fld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0.0905</cdr:x>
      <cdr:y>0.12438</cdr:y>
    </cdr:from>
    <cdr:to>
      <cdr:x>0.32579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44349" y="572327"/>
          <a:ext cx="63527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24C09C9A-BF0C-4279-857D-389FB80CD1C7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%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0.9467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658341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2695A76D-3E74-4837-B9A3-87F807C8165F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CRECIMIENTO ACUMULADO DEL PRECIO MEDIO DE OFERTA DEL ALQUILER: 2013-T4 vs: 2018-T4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0.02438</cdr:x>
      <cdr:y>0.12438</cdr:y>
    </cdr:from>
    <cdr:to>
      <cdr:x>0.25967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07485" y="572327"/>
          <a:ext cx="200276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Tasa, en %  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0.38745</cdr:x>
      <cdr:y>0.88797</cdr:y>
    </cdr:from>
    <cdr:to>
      <cdr:x>0.62274</cdr:x>
      <cdr:y>0.93701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97959" y="4085936"/>
          <a:ext cx="200276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E2C1203-571F-40A8-A0B0-F9F9FDBF3188}" type="TxLink">
            <a:rPr lang="en-US" sz="900" b="0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ctr"/>
            <a:t>CAPITALES DE PROVINCIA</a:t>
          </a:fld>
          <a:endParaRPr lang="es-ES" sz="9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0.9467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658341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2695A76D-3E74-4837-B9A3-87F807C8165F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RENTABILIDAD BRUTA DEL ALQUILER EN CAPITALES DE PROVINCIA: 2013-T4 vs. 2018-T4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0.02438</cdr:x>
      <cdr:y>0.12438</cdr:y>
    </cdr:from>
    <cdr:to>
      <cdr:x>0.63581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07485" y="572327"/>
          <a:ext cx="5204446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 smtClean="0">
              <a:solidFill>
                <a:sysClr val="windowText" lastClr="000000"/>
              </a:solidFill>
              <a:latin typeface="BdE Neue Helvetica 45 Light"/>
            </a:rPr>
            <a:pPr/>
            <a:t>Precio de oferta del alquiler anual sobre precio medio de oferta de venta</a:t>
          </a:fld>
          <a:r>
            <a:rPr lang="en-US" sz="1000" b="0" i="0" u="none" strike="noStrike" dirty="0" smtClean="0">
              <a:solidFill>
                <a:sysClr val="windowText" lastClr="000000"/>
              </a:solidFill>
              <a:latin typeface="BdE Neue Helvetica 45 Light"/>
            </a:rPr>
            <a:t> (%)</a:t>
          </a:r>
          <a:endParaRPr lang="es-ES" sz="10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0.38745</cdr:x>
      <cdr:y>0.88797</cdr:y>
    </cdr:from>
    <cdr:to>
      <cdr:x>0.62274</cdr:x>
      <cdr:y>0.93701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97959" y="4085936"/>
          <a:ext cx="200276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E2C1203-571F-40A8-A0B0-F9F9FDBF3188}" type="TxLink">
            <a:rPr lang="en-US" sz="900" b="0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ctr"/>
            <a:t> </a:t>
          </a:fld>
          <a:endParaRPr lang="es-ES" sz="9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0.9811</cdr:x>
      <cdr:y>0.14045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4049856" cy="633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fld id="{D7D1F16F-CD92-4859-8D66-898236F45327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l"/>
            <a:t>ALQUILER A PRECIO DE MERCADO EN ESPAÑA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0.07362</cdr:x>
      <cdr:y>0.12907</cdr:y>
    </cdr:from>
    <cdr:to>
      <cdr:x>0.57414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03894" y="582508"/>
          <a:ext cx="2066100" cy="223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Proporción de hogares,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0.98272</cdr:x>
      <cdr:y>0.20956</cdr:y>
    </cdr:from>
    <cdr:to>
      <cdr:x>1</cdr:x>
      <cdr:y>0.24861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76312" y="921332"/>
          <a:ext cx="71677" cy="1716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0.95299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3933824" cy="606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ALQUILER A PRECIO DE MERCADO EN LOS PAÍSES DEL UE EN 2017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0.07791</cdr:x>
      <cdr:y>0.12626</cdr:y>
    </cdr:from>
    <cdr:to>
      <cdr:x>0.75371</cdr:x>
      <cdr:y>0.1753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21603" y="570045"/>
          <a:ext cx="2789608" cy="221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% de la población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0.79056</cdr:x>
      <cdr:y>0.12583</cdr:y>
    </cdr:from>
    <cdr:to>
      <cdr:x>0.9424</cdr:x>
      <cdr:y>0.17487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63323" y="579004"/>
          <a:ext cx="6267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53F6D33-AAE0-4303-97E3-136735908FCF}" type="TxLink">
            <a:rPr lang="en-US" sz="9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r"/>
            <a:t> </a:t>
          </a:fld>
          <a:endParaRPr lang="es-ES" sz="900" baseline="0">
            <a:solidFill>
              <a:sysClr val="windowText" lastClr="000000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0.9811</cdr:x>
      <cdr:y>0.14045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4049856" cy="633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fld id="{D7D1F16F-CD92-4859-8D66-898236F45327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l"/>
            <a:t>ALQUILER A PRECIO DE MERCADO POR GRUPOS DE EDAD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0.07362</cdr:x>
      <cdr:y>0.12907</cdr:y>
    </cdr:from>
    <cdr:to>
      <cdr:x>0.57414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03894" y="582508"/>
          <a:ext cx="2066100" cy="223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Proporción de hogares,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0.95299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3933824" cy="606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ALQUILER A PRECIO DE MERCADO POR NACIONALIDAD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0.07791</cdr:x>
      <cdr:y>0.12626</cdr:y>
    </cdr:from>
    <cdr:to>
      <cdr:x>0.75371</cdr:x>
      <cdr:y>0.1753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21603" y="570045"/>
          <a:ext cx="2789608" cy="221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Proporción de hogares,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0.79056</cdr:x>
      <cdr:y>0.12583</cdr:y>
    </cdr:from>
    <cdr:to>
      <cdr:x>0.9424</cdr:x>
      <cdr:y>0.17487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63323" y="579004"/>
          <a:ext cx="6267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53F6D33-AAE0-4303-97E3-136735908FCF}" type="TxLink">
            <a:rPr lang="en-US" sz="9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r"/>
            <a:t> </a:t>
          </a:fld>
          <a:endParaRPr lang="es-ES" sz="900" baseline="0">
            <a:solidFill>
              <a:sysClr val="windowText" lastClr="000000"/>
            </a:solidFill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0.60552</cdr:x>
      <cdr:y>0.12341</cdr:y>
    </cdr:from>
    <cdr:to>
      <cdr:x>0.9255</cdr:x>
      <cdr:y>0.16481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2494652" y="543824"/>
          <a:ext cx="1318271" cy="1824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rtl="0">
            <a:defRPr sz="1000"/>
          </a:pPr>
          <a:fld id="{80AC0162-26CD-4127-941D-5768BDBB9326}" type="TxLink">
            <a:rPr lang="en-US" sz="9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r" rtl="0">
              <a:defRPr sz="1000"/>
            </a:pPr>
            <a:t>% de ocupados</a:t>
          </a:fld>
          <a:endParaRPr lang="es-ES_tradnl" sz="9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0.9811</cdr:x>
      <cdr:y>0.14045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4049856" cy="633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fld id="{D7D1F16F-CD92-4859-8D66-898236F45327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l"/>
            <a:t>MERCADO DE TRABAJO: BRECHA SALARIAL DE LOS NUEVOS ENTRANTES Y RATIO DE PARCIALIDAD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0.07362</cdr:x>
      <cdr:y>0.12907</cdr:y>
    </cdr:from>
    <cdr:to>
      <cdr:x>0.57414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03894" y="582508"/>
          <a:ext cx="2066100" cy="223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0.95299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3933824" cy="606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VIVIENDAS VISADAS, CREACIÓN NETA DE HOGARES E INVERSIÓN EN VIVIENDA
(Acumulado de 12 meses)</a:t>
          </a:fld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0.07791</cdr:x>
      <cdr:y>0.12626</cdr:y>
    </cdr:from>
    <cdr:to>
      <cdr:x>0.22975</cdr:x>
      <cdr:y>0.1753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21619" y="580986"/>
          <a:ext cx="6267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miles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0.79056</cdr:x>
      <cdr:y>0.12583</cdr:y>
    </cdr:from>
    <cdr:to>
      <cdr:x>0.9424</cdr:x>
      <cdr:y>0.17487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63323" y="579004"/>
          <a:ext cx="6267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53F6D33-AAE0-4303-97E3-136735908FCF}" type="TxLink">
            <a:rPr lang="en-US" sz="9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r"/>
            <a:t>% PIB</a:t>
          </a:fld>
          <a:endParaRPr lang="es-ES" sz="900" baseline="0">
            <a:solidFill>
              <a:sysClr val="windowText" lastClr="000000"/>
            </a:solidFill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0.95299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3933824" cy="606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EVOLUCIÓN DE LAS NUEVAS VIVIENDAS DE PROTECCIÓN OFICIAL EN ESPAÑA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0.07791</cdr:x>
      <cdr:y>0.12626</cdr:y>
    </cdr:from>
    <cdr:to>
      <cdr:x>0.75371</cdr:x>
      <cdr:y>0.1753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21603" y="570045"/>
          <a:ext cx="2789608" cy="221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Miles de viviendas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0.79056</cdr:x>
      <cdr:y>0.12583</cdr:y>
    </cdr:from>
    <cdr:to>
      <cdr:x>0.9424</cdr:x>
      <cdr:y>0.17487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63323" y="579004"/>
          <a:ext cx="6267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53F6D33-AAE0-4303-97E3-136735908FCF}" type="TxLink">
            <a:rPr lang="en-US" sz="9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r"/>
            <a:t> </a:t>
          </a:fld>
          <a:endParaRPr lang="es-ES" sz="900" baseline="0">
            <a:solidFill>
              <a:sysClr val="windowText" lastClr="000000"/>
            </a:solidFill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0.9811</cdr:x>
      <cdr:y>0.14045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4049856" cy="633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r>
            <a:rPr lang="en-US" sz="1100" b="1" i="0" u="none" strike="noStrike" dirty="0" smtClean="0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t>HOGARES CON VIVIENDA EN RÉGIMEN DE ALQUILER A PRECIO REDUCIDO EN ESPAÑA</a:t>
          </a:r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0.07362</cdr:x>
      <cdr:y>0.12907</cdr:y>
    </cdr:from>
    <cdr:to>
      <cdr:x>0.57414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03894" y="582508"/>
          <a:ext cx="2066100" cy="223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Proporción de hogares,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0.9467</cdr:x>
      <cdr:y>0.09076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8058202" cy="367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100" b="1" i="0" u="none" strike="noStrike" dirty="0" smtClean="0">
              <a:solidFill>
                <a:sysClr val="windowText" lastClr="000000"/>
              </a:solidFill>
              <a:latin typeface="BdE Neue Helvetica 45 Light"/>
            </a:rPr>
            <a:t>PRECIOS DE ALQUILER Y POBLACIÓN EMPADRONADA (a)</a:t>
          </a:r>
        </a:p>
      </cdr:txBody>
    </cdr:sp>
  </cdr:relSizeAnchor>
  <cdr:relSizeAnchor xmlns:cdr="http://schemas.openxmlformats.org/drawingml/2006/chartDrawing">
    <cdr:from>
      <cdr:x>0.02438</cdr:x>
      <cdr:y>0.12438</cdr:y>
    </cdr:from>
    <cdr:to>
      <cdr:x>0.63581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07485" y="572327"/>
          <a:ext cx="5204446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 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0.38745</cdr:x>
      <cdr:y>0.88797</cdr:y>
    </cdr:from>
    <cdr:to>
      <cdr:x>0.62274</cdr:x>
      <cdr:y>0.93701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97959" y="4085936"/>
          <a:ext cx="200276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E2C1203-571F-40A8-A0B0-F9F9FDBF3188}" type="TxLink">
            <a:rPr lang="en-US" sz="900" b="0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ctr"/>
            <a:t> </a:t>
          </a:fld>
          <a:endParaRPr lang="es-ES" sz="9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0.19824</cdr:x>
      <cdr:y>0.84649</cdr:y>
    </cdr:from>
    <cdr:to>
      <cdr:x>0.80967</cdr:x>
      <cdr:y>0.89553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1687370" y="3430381"/>
          <a:ext cx="5204422" cy="198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361D7935-5799-46E8-BE67-0986125A2120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 algn="ctr"/>
            <a:t>Tasa de variación de la población empadronada 2013-2018,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</cdr:x>
      <cdr:y>0.16184</cdr:y>
    </cdr:from>
    <cdr:to>
      <cdr:x>0.04781</cdr:x>
      <cdr:y>0.71321</cdr:y>
    </cdr:to>
    <cdr:sp macro="" textlink="">
      <cdr:nvSpPr>
        <cdr:cNvPr id="12" name="CuadroTexto 1"/>
        <cdr:cNvSpPr txBox="1"/>
      </cdr:nvSpPr>
      <cdr:spPr>
        <a:xfrm xmlns:a="http://schemas.openxmlformats.org/drawingml/2006/main" rot="-5400000">
          <a:off x="-1065068" y="1809748"/>
          <a:ext cx="2537113" cy="406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5672A55F-427F-41C4-A9C6-1404B2DA9244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 algn="ctr"/>
            <a:t>Tasa de variación del precio medio de la oferta de alquiler,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0.9467</cdr:x>
      <cdr:y>0.06682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8058202" cy="270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100" b="1" i="0" u="none" strike="noStrike" dirty="0" smtClean="0">
              <a:solidFill>
                <a:sysClr val="windowText" lastClr="000000"/>
              </a:solidFill>
              <a:latin typeface="BdE Neue Helvetica 45 Light"/>
            </a:rPr>
            <a:t>PRECIOS DE ALQUILER Y VIVIENDAS VACÍAS (a)</a:t>
          </a:r>
        </a:p>
      </cdr:txBody>
    </cdr:sp>
  </cdr:relSizeAnchor>
  <cdr:relSizeAnchor xmlns:cdr="http://schemas.openxmlformats.org/drawingml/2006/chartDrawing">
    <cdr:from>
      <cdr:x>0.02438</cdr:x>
      <cdr:y>0.12438</cdr:y>
    </cdr:from>
    <cdr:to>
      <cdr:x>0.63581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07485" y="572327"/>
          <a:ext cx="5204446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 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0.38745</cdr:x>
      <cdr:y>0.88797</cdr:y>
    </cdr:from>
    <cdr:to>
      <cdr:x>0.62274</cdr:x>
      <cdr:y>0.93701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97959" y="4085936"/>
          <a:ext cx="200276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E2C1203-571F-40A8-A0B0-F9F9FDBF3188}" type="TxLink">
            <a:rPr lang="en-US" sz="900" b="0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ctr"/>
            <a:t> </a:t>
          </a:fld>
          <a:endParaRPr lang="es-ES" sz="9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0.19824</cdr:x>
      <cdr:y>0.84174</cdr:y>
    </cdr:from>
    <cdr:to>
      <cdr:x>0.80967</cdr:x>
      <cdr:y>0.89078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1687396" y="3411111"/>
          <a:ext cx="5204423" cy="198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361D7935-5799-46E8-BE67-0986125A2120}" type="TxLink">
            <a:rPr lang="en-US" sz="900" b="0" i="0" u="none" strike="noStrike" smtClean="0">
              <a:solidFill>
                <a:sysClr val="windowText" lastClr="000000"/>
              </a:solidFill>
              <a:latin typeface="BdE Neue Helvetica 45 Light"/>
            </a:rPr>
            <a:pPr algn="ctr"/>
            <a:t>Ratio de viviendas vacías sobre viviendas principales en 2011</a:t>
          </a:fld>
          <a:r>
            <a:rPr lang="en-US" sz="900" b="0" i="0" u="none" strike="noStrike" dirty="0" smtClean="0">
              <a:solidFill>
                <a:sysClr val="windowText" lastClr="000000"/>
              </a:solidFill>
              <a:latin typeface="BdE Neue Helvetica 45 Light"/>
            </a:rPr>
            <a:t> (%)</a:t>
          </a:r>
          <a:endParaRPr lang="es-ES" sz="9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</cdr:x>
      <cdr:y>0.16184</cdr:y>
    </cdr:from>
    <cdr:to>
      <cdr:x>0.04781</cdr:x>
      <cdr:y>0.71321</cdr:y>
    </cdr:to>
    <cdr:sp macro="" textlink="">
      <cdr:nvSpPr>
        <cdr:cNvPr id="12" name="CuadroTexto 1"/>
        <cdr:cNvSpPr txBox="1"/>
      </cdr:nvSpPr>
      <cdr:spPr>
        <a:xfrm xmlns:a="http://schemas.openxmlformats.org/drawingml/2006/main" rot="-5400000">
          <a:off x="-1065068" y="1809748"/>
          <a:ext cx="2537113" cy="406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5672A55F-427F-41C4-A9C6-1404B2DA9244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 algn="ctr"/>
            <a:t>Tasa de variación del precio medio de la oferta de alquiler, en 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0.9811</cdr:x>
      <cdr:y>0.14045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4049856" cy="633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fld id="{D7D1F16F-CD92-4859-8D66-898236F45327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l"/>
            <a:t> OFERTA Y DEMANDA DE VIVIENDAS NUEVAS
(Acumulado de 4 trimestres)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0.07362</cdr:x>
      <cdr:y>0.12907</cdr:y>
    </cdr:from>
    <cdr:to>
      <cdr:x>0.34549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03893" y="582508"/>
          <a:ext cx="1122259" cy="223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Miles de viviendas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0.95299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3933824" cy="606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EVOLUCIÓN DEL STOCK DE VIVIENDAS SIN VENDER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0.07791</cdr:x>
      <cdr:y>0.12626</cdr:y>
    </cdr:from>
    <cdr:to>
      <cdr:x>0.75371</cdr:x>
      <cdr:y>0.1753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21603" y="570045"/>
          <a:ext cx="2789608" cy="221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Miles de viviendas acumuladas desde 2004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0.79056</cdr:x>
      <cdr:y>0.12583</cdr:y>
    </cdr:from>
    <cdr:to>
      <cdr:x>0.9424</cdr:x>
      <cdr:y>0.17487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3263323" y="579004"/>
          <a:ext cx="6267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53F6D33-AAE0-4303-97E3-136735908FCF}" type="TxLink">
            <a:rPr lang="en-US" sz="9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r"/>
            <a:t> </a:t>
          </a:fld>
          <a:endParaRPr lang="es-ES" sz="900" baseline="0">
            <a:solidFill>
              <a:sysClr val="windowText" lastClr="00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664000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PRECIO DE VENTA DE LA VIVIENDA VS. PRECIO DEL ALQUILER
Términos nominales</a:t>
          </a:fld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0.0905</cdr:x>
      <cdr:y>0.12438</cdr:y>
    </cdr:from>
    <cdr:to>
      <cdr:x>0.52986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44349" y="572327"/>
          <a:ext cx="1186277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31/12/2013=100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8229" y="367528"/>
          <a:ext cx="71494" cy="1677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</cdr:x>
      <cdr:y>0.00095</cdr:y>
    </cdr:from>
    <cdr:to>
      <cdr:x>0.98436</cdr:x>
      <cdr:y>0.1616</cdr:y>
    </cdr:to>
    <cdr:sp macro="" textlink="" fLocksText="0">
      <cdr:nvSpPr>
        <cdr:cNvPr id="7172" name="Rectangle 4"/>
        <cdr:cNvSpPr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2034"/>
          <a:ext cx="4131314" cy="344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1643CF22-B7E8-467B-A2D7-D7B6A26F4B02}" type="TxLink">
            <a:rPr lang="en-US" sz="1000" b="1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1000" b="1" i="0" u="none" strike="noStrike" baseline="0">
            <a:solidFill>
              <a:sysClr val="windowText" lastClr="000000"/>
            </a:solidFill>
            <a:latin typeface="BdE Neue Helvetica 55 Roman" pitchFamily="34" charset="0"/>
          </a:endParaRPr>
        </a:p>
      </cdr:txBody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0.00848</cdr:x>
      <cdr:y>0.00544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0.96116</cdr:x>
      <cdr:y>0.13324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2595130" cy="607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l"/>
          <a:fld id="{D7D1F16F-CD92-4859-8D66-898236F45327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 panose="020B0403020202020204" pitchFamily="34" charset="0"/>
            </a:rPr>
            <a:pPr algn="l"/>
            <a:t>PRECIO DE VENTA DE LA VIVIENDA
Términos reales</a:t>
          </a:fld>
          <a:endParaRPr lang="es-ES" sz="110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0.1089</cdr:x>
      <cdr:y>0.12907</cdr:y>
    </cdr:from>
    <cdr:to>
      <cdr:x>0.63083</cdr:x>
      <cdr:y>0.17854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94024" y="588845"/>
          <a:ext cx="1409220" cy="2256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ECFD9447-D5F9-477A-AFA8-78F99CD5BE07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30/09/2007=100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0.85357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304639" cy="618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1B0FF9E1-2D4B-42C0-A8D6-B4677DD5C2A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DIFERENCIALES DE TIPOS DE INTERÉS. CRÉDITO PARA ADQUISICIÓN DE VIVIENDA</a:t>
          </a:fld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0.0905</cdr:x>
      <cdr:y>0.12438</cdr:y>
    </cdr:from>
    <cdr:to>
      <cdr:x>0.24234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74650" y="555625"/>
          <a:ext cx="6286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0.85357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304639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2695A76D-3E74-4837-B9A3-87F807C8165F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CRÉDITO A HOGARES PARA ADQUISICIÓN DE VIVIENDA</a:t>
          </a:fld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0.10283</cdr:x>
      <cdr:y>0.13003</cdr:y>
    </cdr:from>
    <cdr:to>
      <cdr:x>0.33812</cdr:x>
      <cdr:y>0.17907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88760" y="598304"/>
          <a:ext cx="660694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mm €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0.74277</cdr:x>
      <cdr:y>0.13148</cdr:y>
    </cdr:from>
    <cdr:to>
      <cdr:x>0.97806</cdr:x>
      <cdr:y>0.18052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2085686" y="604982"/>
          <a:ext cx="660694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F496ED75-B189-4D48-9E49-D4C6DBB489F5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mm €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0.71741</cdr:x>
      <cdr:y>0.08557</cdr:y>
    </cdr:from>
    <cdr:to>
      <cdr:x>0.73469</cdr:x>
      <cdr:y>0.12462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2117" y="382179"/>
          <a:ext cx="70468" cy="1755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0.74881</cdr:x>
      <cdr:y>0.10656</cdr:y>
    </cdr:from>
    <cdr:to>
      <cdr:x>0.74881</cdr:x>
      <cdr:y>0.13536</cdr:y>
    </cdr:to>
    <cdr:sp macro="" textlink="">
      <cdr:nvSpPr>
        <cdr:cNvPr id="7173" name="Text Box 5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050150" y="476545"/>
          <a:ext cx="0" cy="129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fld id="{211AF67C-BA66-48DD-8696-5AF7F1A2D2AF}" type="TxLink">
            <a:rPr lang="es-ES_tradnl"/>
            <a:pPr/>
            <a:t> </a:t>
          </a:fld>
          <a:endParaRPr lang="es-ES_tradnl"/>
        </a:p>
      </cdr:txBody>
    </cdr:sp>
  </cdr:relSizeAnchor>
  <cdr:relSizeAnchor xmlns:cdr="http://schemas.openxmlformats.org/drawingml/2006/chartDrawing">
    <cdr:from>
      <cdr:x>0.90773</cdr:x>
      <cdr:y>0.11784</cdr:y>
    </cdr:from>
    <cdr:to>
      <cdr:x>0.95385</cdr:x>
      <cdr:y>0.15461</cdr:y>
    </cdr:to>
    <cdr:sp macro="" textlink="">
      <cdr:nvSpPr>
        <cdr:cNvPr id="7" name="Text Box 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698240" y="548640"/>
          <a:ext cx="187903" cy="17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9AC0DA1D-02C1-4C8A-85ED-2E24E126C073}" type="TxLink">
            <a:rPr lang="en-US" sz="800" b="0" i="0" u="none" strike="noStrike" baseline="0">
              <a:solidFill>
                <a:sysClr val="windowText" lastClr="000000"/>
              </a:solidFill>
              <a:latin typeface="BdE Neue Helvetica 45 Light"/>
            </a:rPr>
            <a:pPr algn="l" rtl="0">
              <a:defRPr sz="1000"/>
            </a:pPr>
            <a:t> </a:t>
          </a:fld>
          <a:endParaRPr lang="es-ES_tradnl" sz="800" b="0" i="0" u="none" strike="noStrike" baseline="0">
            <a:solidFill>
              <a:sysClr val="windowText" lastClr="000000"/>
            </a:solidFill>
            <a:latin typeface="BdE Neue Helvetica 45 Light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0.85357</cdr:x>
      <cdr:y>0.13433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0" y="0"/>
          <a:ext cx="2304639" cy="61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3B7E781E-0966-4728-B5DB-A155006B1FFD}" type="TxLink">
            <a:rPr lang="en-US" sz="1100" b="1" i="0" u="none" strike="noStrike">
              <a:solidFill>
                <a:sysClr val="windowText" lastClr="000000"/>
              </a:solidFill>
              <a:latin typeface="BdE Neue Helvetica 45 Light"/>
            </a:rPr>
            <a:pPr algn="l"/>
            <a:t>PRÉSTAMOS HIPOTECARIOS</a:t>
          </a:fld>
          <a:endParaRPr lang="es-ES" sz="1100" dirty="0">
            <a:solidFill>
              <a:sysClr val="windowText" lastClr="000000"/>
            </a:solidFill>
            <a:latin typeface="BdE Neue Helvetica 45 Light" panose="020B0403020202020204" pitchFamily="34" charset="0"/>
          </a:endParaRPr>
        </a:p>
      </cdr:txBody>
    </cdr:sp>
  </cdr:relSizeAnchor>
  <cdr:relSizeAnchor xmlns:cdr="http://schemas.openxmlformats.org/drawingml/2006/chartDrawing">
    <cdr:from>
      <cdr:x>0.0905</cdr:x>
      <cdr:y>0.12438</cdr:y>
    </cdr:from>
    <cdr:to>
      <cdr:x>0.32579</cdr:x>
      <cdr:y>0.17342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244349" y="572327"/>
          <a:ext cx="635271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24C09C9A-BF0C-4279-857D-389FB80CD1C7}" type="TxLink">
            <a:rPr lang="en-US" sz="1000" b="0" i="0" u="none" strike="noStrike">
              <a:solidFill>
                <a:sysClr val="windowText" lastClr="000000"/>
              </a:solidFill>
              <a:latin typeface="BdE Neue Helvetica 45 Light"/>
            </a:rPr>
            <a:pPr/>
            <a:t>Años</a:t>
          </a:fld>
          <a:endParaRPr lang="es-ES" sz="10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0.79172</cdr:x>
      <cdr:y>0.12771</cdr:y>
    </cdr:from>
    <cdr:to>
      <cdr:x>0.94356</cdr:x>
      <cdr:y>0.17675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2137642" y="587664"/>
          <a:ext cx="409968" cy="225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F94D5A6B-C674-4576-830A-285FDFE29B03}" type="TxLink">
            <a:rPr lang="en-US" sz="900" b="0" i="0" u="none" strike="noStrike">
              <a:solidFill>
                <a:sysClr val="windowText" lastClr="000000"/>
              </a:solidFill>
              <a:latin typeface="BdE Neue Helvetica 45 Light"/>
            </a:rPr>
            <a:pPr algn="r"/>
            <a:t>%</a:t>
          </a:fld>
          <a:endParaRPr lang="es-ES" sz="900">
            <a:solidFill>
              <a:sysClr val="windowText" lastClr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83" tIns="45689" rIns="91383" bIns="456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383" tIns="45689" rIns="91383" bIns="45689" rtlCol="0"/>
          <a:lstStyle>
            <a:lvl1pPr algn="r">
              <a:defRPr sz="1200"/>
            </a:lvl1pPr>
          </a:lstStyle>
          <a:p>
            <a:fld id="{7EEB7B9B-4123-47E1-9393-D278E34E3C88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383" tIns="45689" rIns="91383" bIns="456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383" tIns="45689" rIns="91383" bIns="45689" rtlCol="0" anchor="b"/>
          <a:lstStyle>
            <a:lvl1pPr algn="r">
              <a:defRPr sz="1200"/>
            </a:lvl1pPr>
          </a:lstStyle>
          <a:p>
            <a:fld id="{9ED88CB3-02AA-4DC7-BEEE-BA46C9E4CE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5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7" tIns="45810" rIns="91617" bIns="45810" numCol="1" anchor="t" anchorCtr="0" compatLnSpc="1">
            <a:prstTxWarp prst="textNoShape">
              <a:avLst/>
            </a:prstTxWarp>
          </a:bodyPr>
          <a:lstStyle>
            <a:lvl1pPr defTabSz="916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1" y="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7" tIns="45810" rIns="91617" bIns="45810" numCol="1" anchor="t" anchorCtr="0" compatLnSpc="1">
            <a:prstTxWarp prst="textNoShape">
              <a:avLst/>
            </a:prstTxWarp>
          </a:bodyPr>
          <a:lstStyle>
            <a:lvl1pPr algn="r" defTabSz="916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9" y="471647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7" tIns="45810" rIns="91617" bIns="45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46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7" tIns="45810" rIns="91617" bIns="45810" numCol="1" anchor="b" anchorCtr="0" compatLnSpc="1">
            <a:prstTxWarp prst="textNoShape">
              <a:avLst/>
            </a:prstTxWarp>
          </a:bodyPr>
          <a:lstStyle>
            <a:lvl1pPr defTabSz="916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1" y="9431346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7" tIns="45810" rIns="91617" bIns="45810" numCol="1" anchor="b" anchorCtr="0" compatLnSpc="1">
            <a:prstTxWarp prst="textNoShape">
              <a:avLst/>
            </a:prstTxWarp>
          </a:bodyPr>
          <a:lstStyle>
            <a:lvl1pPr algn="r" defTabSz="9165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2989276-990B-4476-96E0-CED2AACEF57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7966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989276-990B-4476-96E0-CED2AACEF576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56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10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51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11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069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12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854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13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041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14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209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2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831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3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141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4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272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5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6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6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20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7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533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8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025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2338" y="750888"/>
            <a:ext cx="4953000" cy="3714750"/>
          </a:xfrm>
        </p:spPr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F4CAD8-FEF2-406F-A58A-1FAEB42ECCDE}" type="datetime2">
              <a:rPr lang="es-ES" smtClean="0"/>
              <a:pPr>
                <a:defRPr/>
              </a:pPr>
              <a:t>jueves, 4 de abril de 2019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66EEC-BA7B-4AD9-9DCA-332D9F17E649}" type="slidenum">
              <a:rPr lang="es-ES_tradnl" smtClean="0"/>
              <a:pPr>
                <a:defRPr/>
              </a:pPr>
              <a:t>9</a:t>
            </a:fld>
            <a:endParaRPr lang="es-ES_tradnl"/>
          </a:p>
        </p:txBody>
      </p:sp>
      <p:sp>
        <p:nvSpPr>
          <p:cNvPr id="7" name="2 Marcador de notas"/>
          <p:cNvSpPr>
            <a:spLocks noGrp="1"/>
          </p:cNvSpPr>
          <p:nvPr>
            <p:ph type="body" idx="3"/>
          </p:nvPr>
        </p:nvSpPr>
        <p:spPr>
          <a:xfrm>
            <a:off x="679768" y="4715913"/>
            <a:ext cx="5438140" cy="4809087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566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1775" y="111125"/>
            <a:ext cx="8570913" cy="871538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defTabSz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 b="0" i="0" baseline="0">
                <a:effectLst/>
                <a:latin typeface="BdE Neue Helvetica 55 Roman" pitchFamily="34" charset="0"/>
              </a:defRPr>
            </a:lvl1pPr>
            <a:lvl2pPr marL="360000" indent="-266700">
              <a:spcAft>
                <a:spcPts val="0"/>
              </a:spcAft>
              <a:tabLst/>
              <a:defRPr lang="es-ES" sz="165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dE Neue Helvetica 55 Roman" pitchFamily="34" charset="0"/>
              </a:defRPr>
            </a:lvl2pPr>
            <a:lvl3pPr>
              <a:spcAft>
                <a:spcPts val="0"/>
              </a:spcAft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2E50-DBC0-4BF3-939C-E91F4C45A8E5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8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323849" y="1388346"/>
            <a:ext cx="8723047" cy="364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2500"/>
              </a:lnSpc>
              <a:spcBef>
                <a:spcPct val="50000"/>
              </a:spcBef>
              <a:defRPr/>
            </a:pPr>
            <a:endParaRPr lang="es-ES_tradnl" dirty="0" smtClean="0">
              <a:solidFill>
                <a:srgbClr val="B35C48"/>
              </a:solidFill>
            </a:endParaRPr>
          </a:p>
          <a:p>
            <a:pPr eaLnBrk="0" hangingPunct="0">
              <a:lnSpc>
                <a:spcPts val="2500"/>
              </a:lnSpc>
              <a:spcBef>
                <a:spcPct val="50000"/>
              </a:spcBef>
              <a:defRPr/>
            </a:pPr>
            <a:r>
              <a:rPr lang="es-ES_tradnl" dirty="0" smtClean="0">
                <a:solidFill>
                  <a:srgbClr val="B35C48"/>
                </a:solidFill>
              </a:rPr>
              <a:t>TÍTULO</a:t>
            </a:r>
          </a:p>
          <a:p>
            <a:pPr eaLnBrk="0" hangingPunct="0">
              <a:lnSpc>
                <a:spcPts val="2500"/>
              </a:lnSpc>
              <a:spcBef>
                <a:spcPct val="50000"/>
              </a:spcBef>
              <a:defRPr/>
            </a:pPr>
            <a:endParaRPr lang="es-ES_tradnl" dirty="0" smtClean="0">
              <a:solidFill>
                <a:srgbClr val="B35C48"/>
              </a:solidFill>
            </a:endParaRPr>
          </a:p>
          <a:p>
            <a:pPr eaLnBrk="0" hangingPunct="0">
              <a:lnSpc>
                <a:spcPts val="2500"/>
              </a:lnSpc>
              <a:spcBef>
                <a:spcPts val="2400"/>
              </a:spcBef>
              <a:defRPr/>
            </a:pPr>
            <a:r>
              <a:rPr lang="es-ES_tradnl" sz="1800" b="1" dirty="0" smtClean="0">
                <a:solidFill>
                  <a:schemeClr val="tx1"/>
                </a:solidFill>
              </a:rPr>
              <a:t>Óscar Arce</a:t>
            </a:r>
          </a:p>
          <a:p>
            <a:pPr eaLnBrk="0" hangingPunct="0">
              <a:lnSpc>
                <a:spcPts val="2500"/>
              </a:lnSpc>
              <a:spcBef>
                <a:spcPts val="0"/>
              </a:spcBef>
              <a:defRPr/>
            </a:pPr>
            <a:r>
              <a:rPr lang="es-ES_tradnl" sz="1800" b="0" dirty="0" smtClean="0">
                <a:solidFill>
                  <a:schemeClr val="tx1"/>
                </a:solidFill>
              </a:rPr>
              <a:t>Director General</a:t>
            </a:r>
          </a:p>
          <a:p>
            <a:pPr eaLnBrk="0" hangingPunct="0">
              <a:lnSpc>
                <a:spcPts val="1200"/>
              </a:lnSpc>
              <a:spcBef>
                <a:spcPct val="50000"/>
              </a:spcBef>
              <a:defRPr/>
            </a:pPr>
            <a:endParaRPr lang="es-ES_tradnl" sz="1600" b="1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ts val="600"/>
              </a:lnSpc>
              <a:spcBef>
                <a:spcPct val="50000"/>
              </a:spcBef>
              <a:defRPr/>
            </a:pPr>
            <a:endParaRPr lang="es-ES_tradnl" sz="1600" b="0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_tradnl" sz="1500" b="0" dirty="0" smtClean="0"/>
              <a:t>Comisión</a:t>
            </a:r>
            <a:r>
              <a:rPr lang="es-ES_tradnl" sz="1500" b="0" baseline="0" dirty="0" smtClean="0"/>
              <a:t> Ejecutiva/Consejo de Gobierno del Banco de España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_tradnl" sz="1200" b="0" dirty="0" smtClean="0"/>
              <a:t>Día</a:t>
            </a:r>
            <a:r>
              <a:rPr lang="es-ES_tradnl" sz="1200" b="0" baseline="0" dirty="0" smtClean="0"/>
              <a:t> </a:t>
            </a:r>
            <a:r>
              <a:rPr lang="es-ES_tradnl" sz="1200" b="0" dirty="0" smtClean="0"/>
              <a:t>de mes</a:t>
            </a:r>
            <a:r>
              <a:rPr lang="es-ES_tradnl" sz="1200" b="0" baseline="0" dirty="0" smtClean="0"/>
              <a:t> </a:t>
            </a:r>
            <a:r>
              <a:rPr lang="es-ES_tradnl" sz="1200" b="0" dirty="0" smtClean="0"/>
              <a:t>de año</a:t>
            </a:r>
            <a:endParaRPr lang="es-ES_tradnl" sz="1200" b="0" dirty="0"/>
          </a:p>
          <a:p>
            <a:pPr eaLnBrk="0" hangingPunct="0">
              <a:lnSpc>
                <a:spcPts val="600"/>
              </a:lnSpc>
              <a:spcBef>
                <a:spcPct val="50000"/>
              </a:spcBef>
              <a:defRPr/>
            </a:pPr>
            <a:endParaRPr lang="es-ES_tradnl" sz="1200" b="0" dirty="0"/>
          </a:p>
          <a:p>
            <a:pPr eaLnBrk="0" hangingPunct="0">
              <a:lnSpc>
                <a:spcPts val="600"/>
              </a:lnSpc>
              <a:spcBef>
                <a:spcPct val="50000"/>
              </a:spcBef>
              <a:defRPr/>
            </a:pPr>
            <a:endParaRPr lang="es-ES_tradnl" sz="1400" b="0" dirty="0"/>
          </a:p>
        </p:txBody>
      </p:sp>
      <p:pic>
        <p:nvPicPr>
          <p:cNvPr id="102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323849" y="6172202"/>
            <a:ext cx="487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0" dirty="0">
                <a:solidFill>
                  <a:srgbClr val="000000"/>
                </a:solidFill>
              </a:rPr>
              <a:t>DIRECCIÓN GENERAL DE ECONOMÍA Y ESTADÍSTICA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57187" y="6278563"/>
            <a:ext cx="5784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1200" b="0" dirty="0">
                <a:solidFill>
                  <a:srgbClr val="858585"/>
                </a:solidFill>
              </a:rPr>
              <a:t>DIRECCIÓN GENERAL </a:t>
            </a:r>
            <a:r>
              <a:rPr lang="es-ES_tradnl" sz="1200" b="0" dirty="0" smtClean="0">
                <a:solidFill>
                  <a:srgbClr val="858585"/>
                </a:solidFill>
              </a:rPr>
              <a:t>DE </a:t>
            </a:r>
            <a:r>
              <a:rPr lang="es-ES_tradnl" sz="1200" b="0" dirty="0">
                <a:solidFill>
                  <a:srgbClr val="858585"/>
                </a:solidFill>
              </a:rPr>
              <a:t>ECONOMÍA </a:t>
            </a:r>
            <a:r>
              <a:rPr lang="es-ES_tradnl" sz="1200" b="0" dirty="0" smtClean="0">
                <a:solidFill>
                  <a:srgbClr val="858585"/>
                </a:solidFill>
              </a:rPr>
              <a:t>Y ESTADÍSTICA</a:t>
            </a:r>
            <a:endParaRPr lang="es-ES_tradnl" sz="1200" b="0" dirty="0"/>
          </a:p>
        </p:txBody>
      </p:sp>
      <p:pic>
        <p:nvPicPr>
          <p:cNvPr id="2052" name="Picture 32" descr="LOGO_1_Gris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3" y="5487988"/>
            <a:ext cx="19970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358775" y="2286000"/>
            <a:ext cx="655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_tradnl" sz="2800" b="0"/>
              <a:t>GRACIAS POR SU ATENCIÓN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11125"/>
            <a:ext cx="8570913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TÍTULO DE LA DIAPOSITIVA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3" y="1484313"/>
            <a:ext cx="857567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 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5663" y="6402388"/>
            <a:ext cx="5222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58585"/>
                </a:solidFill>
              </a:defRPr>
            </a:lvl1pPr>
          </a:lstStyle>
          <a:p>
            <a:pPr>
              <a:defRPr/>
            </a:pPr>
            <a:fld id="{0DECD96D-5F7B-4F2F-97E0-5BE7B7405F20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819400" y="6442075"/>
            <a:ext cx="55133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es-ES_tradnl" sz="1000" b="0" cap="all" dirty="0">
                <a:solidFill>
                  <a:srgbClr val="858585"/>
                </a:solidFill>
              </a:rPr>
              <a:t>Dirección general </a:t>
            </a:r>
            <a:r>
              <a:rPr lang="es-ES_tradnl" sz="1000" b="0" cap="all" dirty="0" smtClean="0">
                <a:solidFill>
                  <a:srgbClr val="858585"/>
                </a:solidFill>
              </a:rPr>
              <a:t>DE ECONOMÍA Y ESTADÍSTICA</a:t>
            </a:r>
            <a:endParaRPr lang="es-ES_tradnl" sz="1000" b="0" cap="all" dirty="0">
              <a:solidFill>
                <a:srgbClr val="858585"/>
              </a:solidFill>
            </a:endParaRPr>
          </a:p>
        </p:txBody>
      </p:sp>
      <p:pic>
        <p:nvPicPr>
          <p:cNvPr id="3079" name="Picture 31" descr="LOGO_1_Gris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6394450"/>
            <a:ext cx="152241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b="1" cap="none" baseline="0">
          <a:solidFill>
            <a:srgbClr val="B35C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b="1">
          <a:solidFill>
            <a:srgbClr val="B35C48"/>
          </a:solidFill>
          <a:latin typeface="BdE Neue Helvetica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b="1">
          <a:solidFill>
            <a:srgbClr val="B35C48"/>
          </a:solidFill>
          <a:latin typeface="BdE Neue Helvetica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b="1">
          <a:solidFill>
            <a:srgbClr val="B35C48"/>
          </a:solidFill>
          <a:latin typeface="BdE Neue Helvetica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b="1">
          <a:solidFill>
            <a:srgbClr val="B35C48"/>
          </a:solidFill>
          <a:latin typeface="BdE Neue Helvetica 55 Roman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B35C48"/>
          </a:solidFill>
          <a:latin typeface="BdE Neue Helvetica 55 Roman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B35C48"/>
          </a:solidFill>
          <a:latin typeface="BdE Neue Helvetica 55 Roman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B35C48"/>
          </a:solidFill>
          <a:latin typeface="BdE Neue Helvetica 55 Roman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B35C48"/>
          </a:solidFill>
          <a:latin typeface="BdE Neue Helvetica 55 Roman" pitchFamily="34" charset="0"/>
        </a:defRPr>
      </a:lvl9pPr>
    </p:titleStyle>
    <p:bodyStyle>
      <a:lvl1pPr marL="342900" indent="-342900" algn="just" rtl="0" eaLnBrk="0" fontAlgn="base" hangingPunct="0">
        <a:lnSpc>
          <a:spcPts val="2163"/>
        </a:lnSpc>
        <a:spcBef>
          <a:spcPct val="0"/>
        </a:spcBef>
        <a:spcAft>
          <a:spcPts val="438"/>
        </a:spcAft>
        <a:buClr>
          <a:srgbClr val="993300"/>
        </a:buClr>
        <a:buFont typeface="Wingdings" pitchFamily="2" charset="2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3175" algn="just" rtl="0" eaLnBrk="0" fontAlgn="base" hangingPunct="0">
        <a:lnSpc>
          <a:spcPts val="2163"/>
        </a:lnSpc>
        <a:spcBef>
          <a:spcPct val="0"/>
        </a:spcBef>
        <a:spcAft>
          <a:spcPts val="438"/>
        </a:spcAft>
        <a:buClr>
          <a:srgbClr val="666666"/>
        </a:buClr>
        <a:buFont typeface="BdE Neue Helvetica 55 Roman" pitchFamily="34" charset="0"/>
        <a:buChar char="•"/>
        <a:defRPr>
          <a:solidFill>
            <a:srgbClr val="B35C48"/>
          </a:solidFill>
          <a:latin typeface="+mn-lt"/>
        </a:defRPr>
      </a:lvl2pPr>
      <a:lvl3pPr marL="989013" indent="11113" algn="just" rtl="0" eaLnBrk="0" fontAlgn="base" hangingPunct="0">
        <a:lnSpc>
          <a:spcPts val="2163"/>
        </a:lnSpc>
        <a:spcBef>
          <a:spcPct val="0"/>
        </a:spcBef>
        <a:spcAft>
          <a:spcPts val="438"/>
        </a:spcAft>
        <a:buFont typeface="Courier New" pitchFamily="49" charset="0"/>
        <a:defRPr i="1">
          <a:solidFill>
            <a:schemeClr val="tx1"/>
          </a:solidFill>
          <a:latin typeface="+mn-lt"/>
        </a:defRPr>
      </a:lvl3pPr>
      <a:lvl4pPr marL="1430338" indent="7938" algn="just" rtl="0" eaLnBrk="0" fontAlgn="base" hangingPunct="0">
        <a:lnSpc>
          <a:spcPts val="2163"/>
        </a:lnSpc>
        <a:spcBef>
          <a:spcPct val="0"/>
        </a:spcBef>
        <a:spcAft>
          <a:spcPts val="438"/>
        </a:spcAft>
        <a:defRPr sz="1600">
          <a:solidFill>
            <a:schemeClr val="tx1"/>
          </a:solidFill>
          <a:latin typeface="+mn-lt"/>
        </a:defRPr>
      </a:lvl4pPr>
      <a:lvl5pPr marL="1882775" indent="-3175" algn="just" rtl="0" eaLnBrk="0" fontAlgn="base" hangingPunct="0">
        <a:lnSpc>
          <a:spcPts val="2163"/>
        </a:lnSpc>
        <a:spcBef>
          <a:spcPct val="0"/>
        </a:spcBef>
        <a:spcAft>
          <a:spcPts val="438"/>
        </a:spcAft>
        <a:defRPr sz="1600" i="1">
          <a:solidFill>
            <a:schemeClr val="tx1"/>
          </a:solidFill>
          <a:latin typeface="+mn-lt"/>
        </a:defRPr>
      </a:lvl5pPr>
      <a:lvl6pPr marL="2339975" indent="-3175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chemeClr val="tx1"/>
          </a:solidFill>
          <a:latin typeface="+mn-lt"/>
        </a:defRPr>
      </a:lvl6pPr>
      <a:lvl7pPr marL="2797175" indent="-3175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chemeClr val="tx1"/>
          </a:solidFill>
          <a:latin typeface="+mn-lt"/>
        </a:defRPr>
      </a:lvl7pPr>
      <a:lvl8pPr marL="3254375" indent="-3175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chemeClr val="tx1"/>
          </a:solidFill>
          <a:latin typeface="+mn-lt"/>
        </a:defRPr>
      </a:lvl8pPr>
      <a:lvl9pPr marL="3711575" indent="-3175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323850" y="1388346"/>
            <a:ext cx="8346621" cy="480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2500"/>
              </a:lnSpc>
              <a:spcBef>
                <a:spcPct val="50000"/>
              </a:spcBef>
              <a:defRPr/>
            </a:pPr>
            <a:endParaRPr lang="es-ES_tradnl" dirty="0" smtClean="0">
              <a:solidFill>
                <a:srgbClr val="B35C48"/>
              </a:solidFill>
            </a:endParaRPr>
          </a:p>
          <a:p>
            <a:pPr eaLnBrk="0" hangingPunct="0">
              <a:lnSpc>
                <a:spcPts val="2500"/>
              </a:lnSpc>
              <a:spcBef>
                <a:spcPct val="50000"/>
              </a:spcBef>
              <a:defRPr/>
            </a:pPr>
            <a:r>
              <a:rPr lang="es-ES_tradnl" baseline="0" dirty="0" smtClean="0">
                <a:solidFill>
                  <a:srgbClr val="B35C48"/>
                </a:solidFill>
              </a:rPr>
              <a:t>EL MERCADO DE LA VIVIENDA EN ESPAÑA. LA ETAPA DE RECUPERACIÓN (2014-2018)</a:t>
            </a:r>
            <a:endParaRPr lang="es-ES_tradnl" dirty="0" smtClean="0">
              <a:solidFill>
                <a:srgbClr val="B35C48"/>
              </a:solidFill>
            </a:endParaRPr>
          </a:p>
          <a:p>
            <a:pPr eaLnBrk="0" hangingPunct="0">
              <a:lnSpc>
                <a:spcPts val="2500"/>
              </a:lnSpc>
              <a:spcBef>
                <a:spcPct val="50000"/>
              </a:spcBef>
              <a:defRPr/>
            </a:pPr>
            <a:endParaRPr lang="es-ES_tradnl" dirty="0" smtClean="0">
              <a:solidFill>
                <a:srgbClr val="B35C48"/>
              </a:solidFill>
            </a:endParaRPr>
          </a:p>
          <a:p>
            <a:pPr eaLnBrk="0" hangingPunct="0">
              <a:lnSpc>
                <a:spcPts val="2500"/>
              </a:lnSpc>
              <a:spcBef>
                <a:spcPts val="2400"/>
              </a:spcBef>
              <a:defRPr/>
            </a:pPr>
            <a:r>
              <a:rPr lang="es-ES_tradnl" sz="1800" dirty="0" smtClean="0">
                <a:solidFill>
                  <a:prstClr val="black"/>
                </a:solidFill>
              </a:rPr>
              <a:t>Roberto Blanco</a:t>
            </a:r>
          </a:p>
          <a:p>
            <a:pPr eaLnBrk="0" hangingPunct="0">
              <a:lnSpc>
                <a:spcPts val="2500"/>
              </a:lnSpc>
              <a:spcBef>
                <a:spcPts val="0"/>
              </a:spcBef>
              <a:defRPr/>
            </a:pPr>
            <a:r>
              <a:rPr lang="es-ES_tradnl" sz="1800" b="0" dirty="0" smtClean="0">
                <a:solidFill>
                  <a:prstClr val="black"/>
                </a:solidFill>
              </a:rPr>
              <a:t>Coordinador</a:t>
            </a:r>
            <a:r>
              <a:rPr lang="es-ES_tradnl" sz="1800" b="0" baseline="0" dirty="0" smtClean="0">
                <a:solidFill>
                  <a:prstClr val="black"/>
                </a:solidFill>
              </a:rPr>
              <a:t> Ejecutivo del Departamento de Análisis </a:t>
            </a:r>
            <a:r>
              <a:rPr lang="es-ES_tradnl" sz="1800" b="0" baseline="0" dirty="0" err="1" smtClean="0">
                <a:solidFill>
                  <a:prstClr val="black"/>
                </a:solidFill>
              </a:rPr>
              <a:t>Macrofinanciero</a:t>
            </a:r>
            <a:r>
              <a:rPr lang="es-ES_tradnl" sz="1800" b="0" baseline="0" dirty="0" smtClean="0">
                <a:solidFill>
                  <a:prstClr val="black"/>
                </a:solidFill>
              </a:rPr>
              <a:t> y Política Monetaria</a:t>
            </a:r>
            <a:endParaRPr lang="es-ES_tradnl" sz="1800" b="0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200"/>
              </a:lnSpc>
              <a:spcBef>
                <a:spcPct val="50000"/>
              </a:spcBef>
              <a:defRPr/>
            </a:pPr>
            <a:endParaRPr lang="es-ES_tradnl" sz="1600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600"/>
              </a:lnSpc>
              <a:spcBef>
                <a:spcPct val="50000"/>
              </a:spcBef>
              <a:defRPr/>
            </a:pPr>
            <a:endParaRPr lang="es-ES_tradnl" sz="1600" b="0" dirty="0">
              <a:solidFill>
                <a:prstClr val="black"/>
              </a:solidFill>
            </a:endParaRPr>
          </a:p>
          <a:p>
            <a:endParaRPr lang="es-ES" sz="2000" b="0" i="0" u="none" strike="noStrike" kern="1200" baseline="0" dirty="0" smtClean="0">
              <a:solidFill>
                <a:schemeClr val="tx1"/>
              </a:solidFill>
              <a:latin typeface="BdE Neue Helvetica 55 Roman" pitchFamily="34" charset="0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BdE Neue Helvetica 55 Roman" pitchFamily="34" charset="0"/>
                <a:ea typeface="+mn-ea"/>
                <a:cs typeface="+mn-cs"/>
              </a:rPr>
              <a:t>JORNADA SOBRE LA POLÍTICA DE VIVIENDA EN ESPAÑA: SITUACIÓN Y PERSPECTIVAS </a:t>
            </a:r>
            <a:endParaRPr lang="es-ES_tradnl" sz="1200" b="0" dirty="0" smtClean="0">
              <a:solidFill>
                <a:prstClr val="black"/>
              </a:solidFill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BdE Neue Helvetica 55 Roman" pitchFamily="34" charset="0"/>
                <a:ea typeface="+mn-ea"/>
                <a:cs typeface="+mn-cs"/>
              </a:rPr>
              <a:t>Universidad Carlos III de Madrid </a:t>
            </a:r>
            <a:endParaRPr lang="es-ES_tradnl" sz="1200" b="0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_tradnl" sz="1200" b="0" dirty="0" smtClean="0">
                <a:solidFill>
                  <a:prstClr val="black"/>
                </a:solidFill>
              </a:rPr>
              <a:t>03 de abril de 2019</a:t>
            </a:r>
            <a:endParaRPr lang="es-ES_tradnl" sz="1200" b="0" dirty="0">
              <a:solidFill>
                <a:prstClr val="black"/>
              </a:solidFill>
            </a:endParaRPr>
          </a:p>
          <a:p>
            <a:pPr eaLnBrk="0" hangingPunct="0">
              <a:lnSpc>
                <a:spcPts val="600"/>
              </a:lnSpc>
              <a:spcBef>
                <a:spcPct val="50000"/>
              </a:spcBef>
              <a:defRPr/>
            </a:pPr>
            <a:endParaRPr lang="es-ES_tradnl" sz="1200" b="0" dirty="0">
              <a:solidFill>
                <a:prstClr val="black"/>
              </a:solidFill>
            </a:endParaRPr>
          </a:p>
          <a:p>
            <a:pPr eaLnBrk="0" hangingPunct="0">
              <a:lnSpc>
                <a:spcPts val="600"/>
              </a:lnSpc>
              <a:spcBef>
                <a:spcPct val="50000"/>
              </a:spcBef>
              <a:defRPr/>
            </a:pPr>
            <a:endParaRPr lang="es-ES_tradnl" sz="1400" b="0" dirty="0">
              <a:solidFill>
                <a:prstClr val="black"/>
              </a:solidFill>
            </a:endParaRPr>
          </a:p>
        </p:txBody>
      </p:sp>
      <p:pic>
        <p:nvPicPr>
          <p:cNvPr id="102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323849" y="6172202"/>
            <a:ext cx="487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0" dirty="0">
                <a:solidFill>
                  <a:srgbClr val="000000"/>
                </a:solidFill>
              </a:rPr>
              <a:t>DIRECCIÓN GENERAL DE ECONOMÍA Y ESTADÍSTICA</a:t>
            </a:r>
          </a:p>
        </p:txBody>
      </p:sp>
    </p:spTree>
    <p:extLst>
      <p:ext uri="{BB962C8B-B14F-4D97-AF65-F5344CB8AC3E}">
        <p14:creationId xmlns:p14="http://schemas.microsoft.com/office/powerpoint/2010/main" val="264836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4"/>
          <p:cNvSpPr txBox="1">
            <a:spLocks noChangeArrowheads="1"/>
          </p:cNvSpPr>
          <p:nvPr/>
        </p:nvSpPr>
        <p:spPr bwMode="auto">
          <a:xfrm>
            <a:off x="3082925" y="4546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2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9251"/>
            <a:ext cx="8843637" cy="621818"/>
          </a:xfrm>
        </p:spPr>
        <p:txBody>
          <a:bodyPr/>
          <a:lstStyle/>
          <a:p>
            <a:r>
              <a:rPr lang="es-ES_tradnl" dirty="0"/>
              <a:t>AUMENTO DE LA DEMANDA DE VIVIENDA EN ALQUILER </a:t>
            </a:r>
            <a:r>
              <a:rPr lang="es-ES_tradnl" dirty="0" smtClean="0"/>
              <a:t>(II</a:t>
            </a:r>
            <a:r>
              <a:rPr lang="es-ES_tradnl" dirty="0"/>
              <a:t>)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El aumento de la demanda ha sido especialmente intenso en el caso de los jóvenes y de la población procedente de fuera de la UE.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  <a:latin typeface="+mn-lt"/>
              </a:rPr>
              <a:t>La demanda de vivienda en alquiler es más elevada entre los jóvenes y entre la población de origen extranjero.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10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07148" y="6188506"/>
            <a:ext cx="6508560" cy="21388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INE</a:t>
            </a:r>
            <a:endParaRPr kumimoji="0" lang="es-E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E Neue Helvetica 45 Light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205946"/>
              </p:ext>
            </p:extLst>
          </p:nvPr>
        </p:nvGraphicFramePr>
        <p:xfrm>
          <a:off x="402701" y="1896177"/>
          <a:ext cx="4119871" cy="426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17430"/>
              </p:ext>
            </p:extLst>
          </p:nvPr>
        </p:nvGraphicFramePr>
        <p:xfrm>
          <a:off x="4522572" y="1873210"/>
          <a:ext cx="4119872" cy="4293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29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FACTORES EXPLICATIVOS DEL AUMENTO DE LA DEMANDA DE ALQUILER (I)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La situación del mercado de trabajo y del mercado hipotecario limitan el acceso a la vivienda en propiedad de los jóvenes.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  <a:latin typeface="+mn-lt"/>
              </a:rPr>
              <a:t>La desaparición de incentivos fiscales a la compra favorece, en términos relativos, la demanda de alquiler.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11</a:t>
            </a:fld>
            <a:endParaRPr lang="es-ES_tradnl" dirty="0"/>
          </a:p>
        </p:txBody>
      </p:sp>
      <p:sp>
        <p:nvSpPr>
          <p:cNvPr id="9" name="CuadroTexto 10"/>
          <p:cNvSpPr txBox="1"/>
          <p:nvPr/>
        </p:nvSpPr>
        <p:spPr>
          <a:xfrm>
            <a:off x="507148" y="6188506"/>
            <a:ext cx="6508560" cy="21388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EPA, Colegio de Registradores</a:t>
            </a:r>
            <a:endParaRPr kumimoji="0" lang="es-E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E Neue Helvetica 45 Light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58" y="1742551"/>
            <a:ext cx="3543036" cy="4321365"/>
          </a:xfrm>
          <a:prstGeom prst="rect">
            <a:avLst/>
          </a:prstGeom>
        </p:spPr>
      </p:pic>
      <p:graphicFrame>
        <p:nvGraphicFramePr>
          <p:cNvPr id="11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458961"/>
              </p:ext>
            </p:extLst>
          </p:nvPr>
        </p:nvGraphicFramePr>
        <p:xfrm>
          <a:off x="499909" y="1742551"/>
          <a:ext cx="4119871" cy="440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13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/>
              <a:t>FACTORES EXPLICATIVOS DEL AUMENTO DE LA DEMANDA DE ALQUILER (</a:t>
            </a:r>
            <a:r>
              <a:rPr lang="es-ES_tradnl" dirty="0" smtClean="0"/>
              <a:t>II)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La menor oferta de viviendas de protección oficial y la pérdida de peso del alquiler a precio reducido  presionan la demanda de alquiler a precios de mercado.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12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51109" y="6060424"/>
            <a:ext cx="6508560" cy="21388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INE,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Ministerio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Fomento</a:t>
            </a:r>
            <a:endParaRPr kumimoji="0" lang="es-E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E Neue Helvetica 45 Light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529701"/>
              </p:ext>
            </p:extLst>
          </p:nvPr>
        </p:nvGraphicFramePr>
        <p:xfrm>
          <a:off x="4461026" y="1737735"/>
          <a:ext cx="4119872" cy="440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03669"/>
              </p:ext>
            </p:extLst>
          </p:nvPr>
        </p:nvGraphicFramePr>
        <p:xfrm>
          <a:off x="341155" y="1781746"/>
          <a:ext cx="4119871" cy="440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851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IMPORTANCIA DE LOS FACTORES DE DEMANDA 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La evidencia empírica sugiere que la heterogeneidad en el crecimiento del precio de los alquileres está en parte relacionada con la presión de la demanda.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13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498354" y="5899948"/>
            <a:ext cx="7660907" cy="502440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INE,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Idealista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Banco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España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kern="0" baseline="0" dirty="0">
              <a:solidFill>
                <a:srgbClr val="000000"/>
              </a:solidFill>
              <a:latin typeface="BdE Neue Helvetica 45 Light" panose="020B04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a.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Regresiones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con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tasas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variación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los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precios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medios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oferta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del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alquiler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para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las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capitals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provincia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entre 2013-T4 y 2018-T4.</a:t>
            </a:r>
            <a:endParaRPr kumimoji="0" lang="es-E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E Neue Helvetica 45 Light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1243004"/>
              </p:ext>
            </p:extLst>
          </p:nvPr>
        </p:nvGraphicFramePr>
        <p:xfrm>
          <a:off x="363837" y="2048129"/>
          <a:ext cx="8511886" cy="4052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79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/>
              <a:t>IMPORTANCIA DE LOS FACTORES DE </a:t>
            </a:r>
            <a:r>
              <a:rPr lang="es-ES_tradnl" dirty="0" smtClean="0"/>
              <a:t>OFERTA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Los factores de oferta también han podido contribuir a explicar la heterogeneidad del crecimiento de los precios del alquiler.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14</a:t>
            </a:fld>
            <a:endParaRPr lang="es-ES_tradnl" dirty="0"/>
          </a:p>
        </p:txBody>
      </p:sp>
      <p:sp>
        <p:nvSpPr>
          <p:cNvPr id="7" name="CuadroTexto 10"/>
          <p:cNvSpPr txBox="1"/>
          <p:nvPr/>
        </p:nvSpPr>
        <p:spPr>
          <a:xfrm>
            <a:off x="542317" y="5834116"/>
            <a:ext cx="7493852" cy="569886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INE,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Idealista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Banco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España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kern="0" baseline="0" dirty="0">
              <a:solidFill>
                <a:srgbClr val="000000"/>
              </a:solidFill>
              <a:latin typeface="BdE Neue Helvetica 45 Light" panose="020B04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a.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Regresiones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con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tasas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variación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los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precios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medios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oferta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del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alquiler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para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las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capitals de provincial entre 2013-T4 y 2018-T4.</a:t>
            </a:r>
            <a:endParaRPr kumimoji="0" lang="es-E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E Neue Helvetica 45 Light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642081"/>
              </p:ext>
            </p:extLst>
          </p:nvPr>
        </p:nvGraphicFramePr>
        <p:xfrm>
          <a:off x="383088" y="1971891"/>
          <a:ext cx="8511886" cy="4052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34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El mercado inmobiliario se recupera, pero los niveles de actividad son significativamente inferiores a los observados en los años anteriores a la crisis, como consecuencia de: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dirty="0"/>
              <a:t> </a:t>
            </a:r>
            <a:r>
              <a:rPr lang="es-ES_tradnl" dirty="0" smtClean="0"/>
              <a:t>Menor presión demográfica.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dirty="0"/>
              <a:t> </a:t>
            </a:r>
            <a:r>
              <a:rPr lang="es-ES_tradnl" dirty="0" smtClean="0"/>
              <a:t>Actitud más prudente de los bancos.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dirty="0"/>
              <a:t> </a:t>
            </a:r>
            <a:r>
              <a:rPr lang="es-ES_tradnl" dirty="0" smtClean="0"/>
              <a:t>Elevado stock de viviendas sin vender.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s-ES_trad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 Los precios de compra también se han recuperado, pero se sitúan significativamente por debajo de los máximos del ciclo anterior.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La recuperación de la actividad y los precios está siendo muy heterogénea.</a:t>
            </a:r>
          </a:p>
          <a:p>
            <a:pPr indent="0"/>
            <a:endParaRPr lang="es-ES_trad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/>
              <a:t>Los precios del alquiler han crecido con mayor intensidad que los de compra debido al aumento de la demanda de alquiler, procedente fundamentalmente de los jóvenes.</a:t>
            </a:r>
          </a:p>
          <a:p>
            <a:r>
              <a:rPr lang="es-ES_tradnl" dirty="0"/>
              <a:t>	</a:t>
            </a:r>
            <a:r>
              <a:rPr lang="es-ES_tradnl" dirty="0" smtClean="0"/>
              <a:t>	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15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8932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ACTIVIDAD (I)</a:t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" sz="1400" b="0" dirty="0" smtClean="0"/>
              <a:t>En línea con la recuperación económica, desde 2014 crece la actividad en el mercado inmobiliario.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" sz="1400" b="0" dirty="0" smtClean="0"/>
              <a:t>El número de transacciones se recupera con fuerza, impulsado por las operaciones con viviendas usadas.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  <a:latin typeface="+mn-lt"/>
              </a:rPr>
              <a:t>La inversión residencial y las viviendas visadas también se recuperan, pero los niveles actuales son históricamente muy reducidos, en línea con el moderado crecimiento de la formación de hogares.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2</a:t>
            </a:fld>
            <a:endParaRPr lang="es-ES_tradnl" dirty="0"/>
          </a:p>
        </p:txBody>
      </p:sp>
      <p:sp>
        <p:nvSpPr>
          <p:cNvPr id="13" name="CuadroTexto 10"/>
          <p:cNvSpPr txBox="1"/>
          <p:nvPr/>
        </p:nvSpPr>
        <p:spPr>
          <a:xfrm>
            <a:off x="468889" y="6079228"/>
            <a:ext cx="8206221" cy="33424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dirty="0">
                <a:latin typeface="BdE Neue Helvetica 45 Light" panose="020B0403020202020204" pitchFamily="34" charset="0"/>
              </a:rPr>
              <a:t>FUENTES</a:t>
            </a:r>
            <a:r>
              <a:rPr lang="en-US" sz="900" b="0" dirty="0">
                <a:solidFill>
                  <a:schemeClr val="dk1"/>
                </a:solidFill>
                <a:latin typeface="BdE Neue Helvetica 45 Light" panose="020B0403020202020204" pitchFamily="34" charset="0"/>
              </a:rPr>
              <a:t>: </a:t>
            </a:r>
            <a:r>
              <a:rPr lang="es-ES" sz="900" b="0" dirty="0" smtClean="0">
                <a:solidFill>
                  <a:schemeClr val="dk1"/>
                </a:solidFill>
                <a:latin typeface="BdE Neue Helvetica 45 Light" panose="020B0403020202020204" pitchFamily="34" charset="0"/>
              </a:rPr>
              <a:t>Centro de Información Estadística del Notariado (CIEN),</a:t>
            </a:r>
            <a:r>
              <a:rPr lang="es-ES" sz="900" b="0" baseline="0" dirty="0" smtClean="0">
                <a:solidFill>
                  <a:schemeClr val="dk1"/>
                </a:solidFill>
                <a:latin typeface="BdE Neue Helvetica 45 Light" panose="020B0403020202020204" pitchFamily="34" charset="0"/>
              </a:rPr>
              <a:t> Ministerio de Fomento, INE.</a:t>
            </a:r>
            <a:r>
              <a:rPr lang="es-ES" sz="900" b="0" i="0" u="none" strike="noStrike" baseline="0" dirty="0" smtClean="0">
                <a:solidFill>
                  <a:schemeClr val="dk1"/>
                </a:solidFill>
              </a:rPr>
              <a:t>	</a:t>
            </a:r>
          </a:p>
        </p:txBody>
      </p:sp>
      <p:graphicFrame>
        <p:nvGraphicFramePr>
          <p:cNvPr id="11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965087"/>
              </p:ext>
            </p:extLst>
          </p:nvPr>
        </p:nvGraphicFramePr>
        <p:xfrm>
          <a:off x="491903" y="1963554"/>
          <a:ext cx="4127877" cy="411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525484"/>
              </p:ext>
            </p:extLst>
          </p:nvPr>
        </p:nvGraphicFramePr>
        <p:xfrm>
          <a:off x="4741308" y="1963554"/>
          <a:ext cx="4127877" cy="4034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00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ACTIVIDAD (II)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361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El stock de viviendas sin vender ha seguido reduciéndose progresivamente.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3</a:t>
            </a:fld>
            <a:endParaRPr lang="es-ES_tradnl" dirty="0"/>
          </a:p>
        </p:txBody>
      </p:sp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187936"/>
              </p:ext>
            </p:extLst>
          </p:nvPr>
        </p:nvGraphicFramePr>
        <p:xfrm>
          <a:off x="274815" y="1673602"/>
          <a:ext cx="4127877" cy="45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049771"/>
              </p:ext>
            </p:extLst>
          </p:nvPr>
        </p:nvGraphicFramePr>
        <p:xfrm>
          <a:off x="4522572" y="1673602"/>
          <a:ext cx="4127877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419461" y="6159873"/>
            <a:ext cx="8206221" cy="237907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FUENTE: 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Ministerio de Fomento.	</a:t>
            </a:r>
          </a:p>
        </p:txBody>
      </p:sp>
    </p:spTree>
    <p:extLst>
      <p:ext uri="{BB962C8B-B14F-4D97-AF65-F5344CB8AC3E}">
        <p14:creationId xmlns:p14="http://schemas.microsoft.com/office/powerpoint/2010/main" val="15740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PRECIOS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1515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" sz="1400" b="0" dirty="0" smtClean="0"/>
              <a:t>Los precios de venta también han venido creciendo. Su nivel medio se situaba, en el cuarto trimestre de 2018, en términos reales, un 22% por encima del mínimo de 2013 y un 32% por debajo del máximo de 2007. 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  <a:latin typeface="+mn-lt"/>
              </a:rPr>
              <a:t>Los precios de los alquileres han venido creciendo con mayor intensidad que los de venta, pero habrían empezado a desacelerase durante la segunda mitad de 2018.</a:t>
            </a:r>
            <a:endParaRPr lang="es-ES_tradnl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4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77564" y="6202071"/>
            <a:ext cx="8206221" cy="178457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 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INE, Idealista., Banco de España</a:t>
            </a:r>
            <a:r>
              <a:rPr kumimoji="0" lang="es-E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900" b="0" kern="0" dirty="0" smtClean="0">
              <a:solidFill>
                <a:srgbClr val="000000"/>
              </a:solidFill>
              <a:latin typeface="BdE Neue Helvetica 45 Light" panose="020B0403020202020204" pitchFamily="34" charset="0"/>
            </a:endParaRPr>
          </a:p>
        </p:txBody>
      </p:sp>
      <p:graphicFrame>
        <p:nvGraphicFramePr>
          <p:cNvPr id="13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037560"/>
              </p:ext>
            </p:extLst>
          </p:nvPr>
        </p:nvGraphicFramePr>
        <p:xfrm>
          <a:off x="4522572" y="2127183"/>
          <a:ext cx="4140923" cy="4385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2601005"/>
              </p:ext>
            </p:extLst>
          </p:nvPr>
        </p:nvGraphicFramePr>
        <p:xfrm>
          <a:off x="532990" y="2127183"/>
          <a:ext cx="4162428" cy="443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38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FINANCIACIÓN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</a:rPr>
              <a:t>El coste de financiación se sitúa en mínimos históricos.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</a:rPr>
              <a:t>Las </a:t>
            </a:r>
            <a:r>
              <a:rPr lang="es-ES_tradnl" sz="1400" b="0" dirty="0">
                <a:solidFill>
                  <a:srgbClr val="000000"/>
                </a:solidFill>
              </a:rPr>
              <a:t>condiciones de los préstamos han tendido a relajarse, sin alcanzarse los niveles previos a la crisis</a:t>
            </a:r>
            <a:r>
              <a:rPr lang="es-ES_tradnl" sz="1400" b="0" dirty="0" smtClean="0">
                <a:solidFill>
                  <a:srgbClr val="000000"/>
                </a:solidFill>
              </a:rPr>
              <a:t>.</a:t>
            </a:r>
            <a:endParaRPr lang="es-ES" sz="1400" b="0" dirty="0" smtClean="0"/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" sz="1400" b="0" dirty="0" smtClean="0"/>
              <a:t>Las nuevas operaciones de crédito se recuperan, pero los niveles son reducidos y su importe sigue siendo inferior al de las amortizaciones.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5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608932" y="5940206"/>
            <a:ext cx="8206221" cy="475815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 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Banco de España, Colegio de Registradores, Datastream.	</a:t>
            </a: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Diferencial sobre Euribor a 12 meses. Media móvil 3 meses. Operaciones en las que el tipo de interés se mantiene fijo por un período inferior al año.</a:t>
            </a: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Diferencial sobre</a:t>
            </a:r>
            <a:r>
              <a:rPr kumimoji="0" lang="es-E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tipo swap a 10 años. Media móvil 3 meses. Operaciones en las que el tipo de interés se mantiene fijo por un período superior a 5 años.</a:t>
            </a:r>
            <a:endParaRPr kumimoji="0" lang="es-E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dE Neue Helvetica 45 Light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794559"/>
              </p:ext>
            </p:extLst>
          </p:nvPr>
        </p:nvGraphicFramePr>
        <p:xfrm>
          <a:off x="3229024" y="1819174"/>
          <a:ext cx="2736000" cy="4121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834905"/>
              </p:ext>
            </p:extLst>
          </p:nvPr>
        </p:nvGraphicFramePr>
        <p:xfrm>
          <a:off x="6107344" y="1819174"/>
          <a:ext cx="2808000" cy="4121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048706"/>
              </p:ext>
            </p:extLst>
          </p:nvPr>
        </p:nvGraphicFramePr>
        <p:xfrm>
          <a:off x="434927" y="1886552"/>
          <a:ext cx="2736000" cy="4053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79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RECUPERACIÓN HETEROGÉNEA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" sz="1400" b="0" dirty="0" smtClean="0"/>
              <a:t>La recuperación de la actividad y los precios está siendo muy heterogénea.</a:t>
            </a:r>
          </a:p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>
                <a:solidFill>
                  <a:srgbClr val="000000"/>
                </a:solidFill>
                <a:latin typeface="+mn-lt"/>
              </a:rPr>
              <a:t>La recuperación más intensa se observa en Madrid, Cataluña y las islas. 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6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07148" y="5923149"/>
            <a:ext cx="6508560" cy="417394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 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INE</a:t>
            </a:r>
            <a:r>
              <a:rPr lang="es-ES" sz="900" b="0" kern="0" dirty="0">
                <a:solidFill>
                  <a:srgbClr val="000000"/>
                </a:solidFill>
                <a:latin typeface="BdE Neue Helvetica 45 Light" panose="020B0403020202020204" pitchFamily="34" charset="0"/>
              </a:rPr>
              <a:t> </a:t>
            </a: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y Ministerio de Fomento.</a:t>
            </a: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s-ES" sz="900" b="0" kern="0" baseline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Datos hasta </a:t>
            </a: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dici</a:t>
            </a:r>
            <a:r>
              <a:rPr lang="es-ES" sz="900" b="0" kern="0" baseline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embre</a:t>
            </a: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 de 2018.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11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435409"/>
              </p:ext>
            </p:extLst>
          </p:nvPr>
        </p:nvGraphicFramePr>
        <p:xfrm>
          <a:off x="270629" y="1321709"/>
          <a:ext cx="2808000" cy="460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273757"/>
              </p:ext>
            </p:extLst>
          </p:nvPr>
        </p:nvGraphicFramePr>
        <p:xfrm>
          <a:off x="3155787" y="1321708"/>
          <a:ext cx="2808000" cy="460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446026"/>
              </p:ext>
            </p:extLst>
          </p:nvPr>
        </p:nvGraphicFramePr>
        <p:xfrm>
          <a:off x="6104631" y="1321709"/>
          <a:ext cx="2808000" cy="460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512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EL PRECIO DE LOS ALQUILERES (I)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En el mercado de alquileres también se observa una elevada heterogeneidad en el incremento de los precios.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7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07148" y="5923149"/>
            <a:ext cx="6508560" cy="21388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Idealista</a:t>
            </a: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.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878838"/>
              </p:ext>
            </p:extLst>
          </p:nvPr>
        </p:nvGraphicFramePr>
        <p:xfrm>
          <a:off x="266629" y="1535590"/>
          <a:ext cx="8511886" cy="460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13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/>
              <a:t>EL PRECIO DE LOS ALQUILERES (</a:t>
            </a:r>
            <a:r>
              <a:rPr lang="es-ES_tradnl" dirty="0" smtClean="0"/>
              <a:t>II)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361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El incremento del precio de los alquileres ha sido más intenso que el de compra, de forma generalizada.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8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07148" y="6188506"/>
            <a:ext cx="6508560" cy="21388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Idealista</a:t>
            </a: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.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7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973293"/>
              </p:ext>
            </p:extLst>
          </p:nvPr>
        </p:nvGraphicFramePr>
        <p:xfrm>
          <a:off x="266629" y="1800947"/>
          <a:ext cx="8511886" cy="460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37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7962" y="1"/>
            <a:ext cx="8843637" cy="621818"/>
          </a:xfrm>
        </p:spPr>
        <p:txBody>
          <a:bodyPr/>
          <a:lstStyle/>
          <a:p>
            <a:r>
              <a:rPr lang="es-ES_tradnl" dirty="0" smtClean="0"/>
              <a:t>AUMENTO DE LA DEMANDA DE VIVIENDA EN ALQUILER (I)</a:t>
            </a:r>
            <a:endParaRPr lang="es-ES_tradnl" dirty="0"/>
          </a:p>
        </p:txBody>
      </p:sp>
      <p:sp>
        <p:nvSpPr>
          <p:cNvPr id="8" name="4 CuadroTexto"/>
          <p:cNvSpPr txBox="1"/>
          <p:nvPr/>
        </p:nvSpPr>
        <p:spPr>
          <a:xfrm>
            <a:off x="48120" y="512284"/>
            <a:ext cx="894890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24000" indent="-252000" algn="just" defTabSz="0" eaLnBrk="0" hangingPunc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993300"/>
              </a:buClr>
              <a:buFont typeface="Arial" pitchFamily="34" charset="0"/>
              <a:buChar char="•"/>
              <a:defRPr/>
            </a:pPr>
            <a:r>
              <a:rPr lang="es-ES_tradnl" sz="1400" b="0" dirty="0" smtClean="0"/>
              <a:t>Aumenta la demanda de vivienda en alquiler, aunque la proporción de hogares en régimen de alquiler en España sigue estando por debajo de la media de la UE.</a:t>
            </a:r>
            <a:endParaRPr lang="es-ES_tradnl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02E50-DBC0-4BF3-939C-E91F4C45A8E5}" type="slidenum">
              <a:rPr lang="es-ES_tradnl" smtClean="0"/>
              <a:pPr>
                <a:defRPr/>
              </a:pPr>
              <a:t>9</a:t>
            </a:fld>
            <a:endParaRPr lang="es-ES_tradnl" dirty="0"/>
          </a:p>
        </p:txBody>
      </p:sp>
      <p:sp>
        <p:nvSpPr>
          <p:cNvPr id="12" name="CuadroTexto 10"/>
          <p:cNvSpPr txBox="1"/>
          <p:nvPr/>
        </p:nvSpPr>
        <p:spPr>
          <a:xfrm>
            <a:off x="507148" y="6188506"/>
            <a:ext cx="6508560" cy="21388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FUENTES: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 EUROSTAT, INE</a:t>
            </a:r>
            <a:r>
              <a:rPr lang="es-ES" sz="900" b="0" kern="0" dirty="0" smtClean="0">
                <a:solidFill>
                  <a:srgbClr val="000000"/>
                </a:solidFill>
                <a:latin typeface="BdE Neue Helvetica 45 Light" panose="020B0403020202020204" pitchFamily="34" charset="0"/>
              </a:rPr>
              <a:t>.</a:t>
            </a:r>
            <a:r>
              <a:rPr kumimoji="0" lang="es-E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dE Neue Helvetica 45 Light" panose="020B0403020202020204" pitchFamily="34" charset="0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9056918"/>
              </p:ext>
            </p:extLst>
          </p:nvPr>
        </p:nvGraphicFramePr>
        <p:xfrm>
          <a:off x="394695" y="1889268"/>
          <a:ext cx="4127877" cy="45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05040"/>
              </p:ext>
            </p:extLst>
          </p:nvPr>
        </p:nvGraphicFramePr>
        <p:xfrm>
          <a:off x="4522572" y="1889268"/>
          <a:ext cx="4147989" cy="439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508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V_presentacion_fondo_claro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dE Neue Helvetica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dE Neue Helvetica 55 Roman" pitchFamily="34" charset="0"/>
          </a:defRPr>
        </a:defPPr>
      </a:lstStyle>
    </a:ln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3">
        <a:dk1>
          <a:srgbClr val="000000"/>
        </a:dk1>
        <a:lt1>
          <a:srgbClr val="FFFFFF"/>
        </a:lt1>
        <a:dk2>
          <a:srgbClr val="000000"/>
        </a:dk2>
        <a:lt2>
          <a:srgbClr val="D6AB98"/>
        </a:lt2>
        <a:accent1>
          <a:srgbClr val="B35C48"/>
        </a:accent1>
        <a:accent2>
          <a:srgbClr val="858585"/>
        </a:accent2>
        <a:accent3>
          <a:srgbClr val="FFFFFF"/>
        </a:accent3>
        <a:accent4>
          <a:srgbClr val="000000"/>
        </a:accent4>
        <a:accent5>
          <a:srgbClr val="D6B5B1"/>
        </a:accent5>
        <a:accent6>
          <a:srgbClr val="787878"/>
        </a:accent6>
        <a:hlink>
          <a:srgbClr val="DE9738"/>
        </a:hlink>
        <a:folHlink>
          <a:srgbClr val="643C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elos Diapositivas de contenido">
  <a:themeElements>
    <a:clrScheme name="Nueva_Imagen">
      <a:dk1>
        <a:srgbClr val="000000"/>
      </a:dk1>
      <a:lt1>
        <a:srgbClr val="FFFFFF"/>
      </a:lt1>
      <a:dk2>
        <a:srgbClr val="A32938"/>
      </a:dk2>
      <a:lt2>
        <a:srgbClr val="004081"/>
      </a:lt2>
      <a:accent1>
        <a:srgbClr val="246C24"/>
      </a:accent1>
      <a:accent2>
        <a:srgbClr val="F08F00"/>
      </a:accent2>
      <a:accent3>
        <a:srgbClr val="00B8AF"/>
      </a:accent3>
      <a:accent4>
        <a:srgbClr val="EE0213"/>
      </a:accent4>
      <a:accent5>
        <a:srgbClr val="694B37"/>
      </a:accent5>
      <a:accent6>
        <a:srgbClr val="F53FAB"/>
      </a:accent6>
      <a:hlink>
        <a:srgbClr val="FFFFFF"/>
      </a:hlink>
      <a:folHlink>
        <a:srgbClr val="000000"/>
      </a:folHlink>
    </a:clrScheme>
    <a:fontScheme name="IV_presentacion_fondo_claro">
      <a:majorFont>
        <a:latin typeface="BdE Neue Helvetica 55 Roman"/>
        <a:ea typeface=""/>
        <a:cs typeface=""/>
      </a:majorFont>
      <a:minorFont>
        <a:latin typeface="BdE Neue Helvetica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dE Neue Helvetica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dE Neue Helvetica 55 Roman" pitchFamily="34" charset="0"/>
          </a:defRPr>
        </a:defPPr>
      </a:lstStyle>
    </a:ln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/>
        </a:defPPr>
      </a:lstStyle>
    </a:txDef>
  </a:objectDefaults>
  <a:extraClrSchemeLst>
    <a:extraClrScheme>
      <a:clrScheme name="IV_presentacion_fondo_clar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V_presentacion_fondo_clar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V_presentacion_fondo_clar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V_presentacion_fondo_clar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V_presentacion_fondo_clar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V_presentacion_fondo_clar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V_presentacion_fondo_claro 13">
        <a:dk1>
          <a:srgbClr val="000000"/>
        </a:dk1>
        <a:lt1>
          <a:srgbClr val="FFFFFF"/>
        </a:lt1>
        <a:dk2>
          <a:srgbClr val="000000"/>
        </a:dk2>
        <a:lt2>
          <a:srgbClr val="D6AB98"/>
        </a:lt2>
        <a:accent1>
          <a:srgbClr val="B35C48"/>
        </a:accent1>
        <a:accent2>
          <a:srgbClr val="858585"/>
        </a:accent2>
        <a:accent3>
          <a:srgbClr val="FFFFFF"/>
        </a:accent3>
        <a:accent4>
          <a:srgbClr val="000000"/>
        </a:accent4>
        <a:accent5>
          <a:srgbClr val="D6B5B1"/>
        </a:accent5>
        <a:accent6>
          <a:srgbClr val="787878"/>
        </a:accent6>
        <a:hlink>
          <a:srgbClr val="DE9738"/>
        </a:hlink>
        <a:folHlink>
          <a:srgbClr val="643C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IV_presentacion_fondo_claro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Nueva_Imagen">
    <a:dk1>
      <a:srgbClr val="000000"/>
    </a:dk1>
    <a:lt1>
      <a:srgbClr val="FFFFFF"/>
    </a:lt1>
    <a:dk2>
      <a:srgbClr val="A32938"/>
    </a:dk2>
    <a:lt2>
      <a:srgbClr val="004081"/>
    </a:lt2>
    <a:accent1>
      <a:srgbClr val="246C24"/>
    </a:accent1>
    <a:accent2>
      <a:srgbClr val="F08F00"/>
    </a:accent2>
    <a:accent3>
      <a:srgbClr val="00B8AF"/>
    </a:accent3>
    <a:accent4>
      <a:srgbClr val="EE0213"/>
    </a:accent4>
    <a:accent5>
      <a:srgbClr val="694B37"/>
    </a:accent5>
    <a:accent6>
      <a:srgbClr val="F53FAB"/>
    </a:accent6>
    <a:hlink>
      <a:srgbClr val="FFFFFF"/>
    </a:hlink>
    <a:folHlink>
      <a:srgbClr val="00000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IV_presentacion_fondo_claro_1</Template>
  <TotalTime>0</TotalTime>
  <Words>1013</Words>
  <Application>Microsoft Office PowerPoint</Application>
  <PresentationFormat>Presentación en pantalla (4:3)</PresentationFormat>
  <Paragraphs>223</Paragraphs>
  <Slides>15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BdE Neue Helvetica 45 Light</vt:lpstr>
      <vt:lpstr>BdE Neue Helvetica 55 Roman</vt:lpstr>
      <vt:lpstr>Calibri</vt:lpstr>
      <vt:lpstr>Courier New</vt:lpstr>
      <vt:lpstr>Wingdings</vt:lpstr>
      <vt:lpstr>1_IV_presentacion_fondo_claro_1</vt:lpstr>
      <vt:lpstr>Diseño personalizado</vt:lpstr>
      <vt:lpstr>1_Modelos Diapositivas de contenido</vt:lpstr>
      <vt:lpstr>2_IV_presentacion_fondo_claro_1</vt:lpstr>
      <vt:lpstr>Presentación de PowerPoint</vt:lpstr>
      <vt:lpstr>ACTIVIDAD (I) </vt:lpstr>
      <vt:lpstr>ACTIVIDAD (II)</vt:lpstr>
      <vt:lpstr>PRECIOS</vt:lpstr>
      <vt:lpstr>FINANCIACIÓN</vt:lpstr>
      <vt:lpstr>RECUPERACIÓN HETEROGÉNEA</vt:lpstr>
      <vt:lpstr>EL PRECIO DE LOS ALQUILERES (I)</vt:lpstr>
      <vt:lpstr>EL PRECIO DE LOS ALQUILERES (II)</vt:lpstr>
      <vt:lpstr>AUMENTO DE LA DEMANDA DE VIVIENDA EN ALQUILER (I)</vt:lpstr>
      <vt:lpstr>AUMENTO DE LA DEMANDA DE VIVIENDA EN ALQUILER (II)</vt:lpstr>
      <vt:lpstr>FACTORES EXPLICATIVOS DEL AUMENTO DE LA DEMANDA DE ALQUILER (I)</vt:lpstr>
      <vt:lpstr>FACTORES EXPLICATIVOS DEL AUMENTO DE LA DEMANDA DE ALQUILER (II)</vt:lpstr>
      <vt:lpstr>IMPORTANCIA DE LOS FACTORES DE DEMANDA </vt:lpstr>
      <vt:lpstr>IMPORTANCIA DE LOS FACTORES DE OFERTA</vt:lpstr>
      <vt:lpstr>CONCLUSIONES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2012-10-04T11:53:06Z</dcterms:created>
  <dcterms:modified xsi:type="dcterms:W3CDTF">2019-04-04T07:57:32Z</dcterms:modified>
</cp:coreProperties>
</file>