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Override3.xml" ContentType="application/vnd.openxmlformats-officedocument.themeOverrid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Override4.xml" ContentType="application/vnd.openxmlformats-officedocument.themeOverrid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theme/themeOverride5.xml" ContentType="application/vnd.openxmlformats-officedocument.themeOverrid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theme/themeOverride6.xml" ContentType="application/vnd.openxmlformats-officedocument.themeOverrid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theme/themeOverride7.xml" ContentType="application/vnd.openxmlformats-officedocument.themeOverrid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8.xml" ContentType="application/vnd.openxmlformats-officedocument.themeOverr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theme/themeOverride9.xml" ContentType="application/vnd.openxmlformats-officedocument.themeOverride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252" r:id="rId2"/>
    <p:sldMasterId id="2147484264" r:id="rId3"/>
    <p:sldMasterId id="2147484391" r:id="rId4"/>
    <p:sldMasterId id="2147485053" r:id="rId5"/>
    <p:sldMasterId id="2147486141" r:id="rId6"/>
    <p:sldMasterId id="2147486160" r:id="rId7"/>
    <p:sldMasterId id="2147488636" r:id="rId8"/>
    <p:sldMasterId id="2147489930" r:id="rId9"/>
  </p:sldMasterIdLst>
  <p:notesMasterIdLst>
    <p:notesMasterId r:id="rId33"/>
  </p:notesMasterIdLst>
  <p:handoutMasterIdLst>
    <p:handoutMasterId r:id="rId34"/>
  </p:handoutMasterIdLst>
  <p:sldIdLst>
    <p:sldId id="322" r:id="rId10"/>
    <p:sldId id="268" r:id="rId11"/>
    <p:sldId id="277" r:id="rId12"/>
    <p:sldId id="330" r:id="rId13"/>
    <p:sldId id="444" r:id="rId14"/>
    <p:sldId id="264" r:id="rId15"/>
    <p:sldId id="448" r:id="rId16"/>
    <p:sldId id="396" r:id="rId17"/>
    <p:sldId id="485" r:id="rId18"/>
    <p:sldId id="281" r:id="rId19"/>
    <p:sldId id="336" r:id="rId20"/>
    <p:sldId id="312" r:id="rId21"/>
    <p:sldId id="334" r:id="rId22"/>
    <p:sldId id="333" r:id="rId23"/>
    <p:sldId id="338" r:id="rId24"/>
    <p:sldId id="492" r:id="rId25"/>
    <p:sldId id="341" r:id="rId26"/>
    <p:sldId id="487" r:id="rId27"/>
    <p:sldId id="479" r:id="rId28"/>
    <p:sldId id="489" r:id="rId29"/>
    <p:sldId id="491" r:id="rId30"/>
    <p:sldId id="340" r:id="rId31"/>
    <p:sldId id="342" r:id="rId32"/>
  </p:sldIdLst>
  <p:sldSz cx="9144000" cy="6858000" type="screen4x3"/>
  <p:notesSz cx="6797675" cy="9926638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9933"/>
    <a:srgbClr val="FFFFFF"/>
    <a:srgbClr val="FFFF66"/>
    <a:srgbClr val="FF9900"/>
    <a:srgbClr val="CCFF99"/>
    <a:srgbClr val="FFFFCC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19" autoAdjust="0"/>
  </p:normalViewPr>
  <p:slideViewPr>
    <p:cSldViewPr>
      <p:cViewPr varScale="1">
        <p:scale>
          <a:sx n="110" d="100"/>
          <a:sy n="110" d="100"/>
        </p:scale>
        <p:origin x="164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22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ose%20Manuel\Documents\Datos\Funcas\Art%202009\Datos%20JMN\Tijera%20financiera%20hogares.xls" TargetMode="External"/><Relationship Id="rId1" Type="http://schemas.openxmlformats.org/officeDocument/2006/relationships/themeOverride" Target="../theme/themeOverride8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Jose%20Manuel\Documents\Arch.%20Excel\Ciclos%20inmob.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Hoja_de_c_lculo_de_Microsoft_Excel1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ose%20Manuel\Documents\Datos\Funcas\Art%202009\Datos%20&#211;scar\Patrimonio%20Hogares%20(con%20estimaci&#243;n%20Fotocasa).XLS" TargetMode="External"/><Relationship Id="rId1" Type="http://schemas.openxmlformats.org/officeDocument/2006/relationships/themeOverride" Target="../theme/themeOverride9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Hoja_de_c_lculo_de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s-ES" sz="16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INVERSIÓN EN VIVIENDA E INVERSIÓN FINANCIERA DE LOS HOGARES </a:t>
            </a:r>
            <a:endParaRPr lang="es-ES" sz="1400" b="1" i="0" u="none" strike="noStrike" baseline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s-E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(Miles de millones de euros)</a:t>
            </a:r>
          </a:p>
        </c:rich>
      </c:tx>
      <c:layout>
        <c:manualLayout>
          <c:xMode val="edge"/>
          <c:yMode val="edge"/>
          <c:x val="0.13236812789705635"/>
          <c:y val="2.033893471295714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6028955532574973"/>
          <c:y val="0.14915254237288136"/>
          <c:w val="0.73733195449844879"/>
          <c:h val="0.73389830508474574"/>
        </c:manualLayout>
      </c:layout>
      <c:lineChart>
        <c:grouping val="standard"/>
        <c:varyColors val="0"/>
        <c:ser>
          <c:idx val="0"/>
          <c:order val="0"/>
          <c:tx>
            <c:strRef>
              <c:f>Hoja1!$B$3</c:f>
              <c:strCache>
                <c:ptCount val="1"/>
                <c:pt idx="0">
                  <c:v>Compras de vivienda nueva</c:v>
                </c:pt>
              </c:strCache>
            </c:strRef>
          </c:tx>
          <c:spPr>
            <a:ln w="38100">
              <a:solidFill>
                <a:srgbClr val="000080"/>
              </a:solidFill>
              <a:prstDash val="solid"/>
            </a:ln>
          </c:spPr>
          <c:marker>
            <c:symbol val="diamond"/>
            <c:size val="12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Hoja1!$A$4:$A$25</c:f>
              <c:numCache>
                <c:formatCode>General</c:formatCode>
                <c:ptCount val="22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</c:numCache>
            </c:numRef>
          </c:cat>
          <c:val>
            <c:numRef>
              <c:f>Hoja1!$B$4:$B$25</c:f>
              <c:numCache>
                <c:formatCode>General</c:formatCode>
                <c:ptCount val="22"/>
                <c:pt idx="0">
                  <c:v>18.809699999999999</c:v>
                </c:pt>
                <c:pt idx="1">
                  <c:v>22.593900000000001</c:v>
                </c:pt>
                <c:pt idx="2">
                  <c:v>26.4894</c:v>
                </c:pt>
                <c:pt idx="3">
                  <c:v>32.054400000000001</c:v>
                </c:pt>
                <c:pt idx="4">
                  <c:v>38.287199999999999</c:v>
                </c:pt>
                <c:pt idx="5">
                  <c:v>45.855600000000003</c:v>
                </c:pt>
                <c:pt idx="6">
                  <c:v>53.3127</c:v>
                </c:pt>
                <c:pt idx="7">
                  <c:v>61.771499999999996</c:v>
                </c:pt>
                <c:pt idx="8">
                  <c:v>71.565899999999999</c:v>
                </c:pt>
                <c:pt idx="9">
                  <c:v>84.921899999999994</c:v>
                </c:pt>
                <c:pt idx="10">
                  <c:v>94.493700000000004</c:v>
                </c:pt>
                <c:pt idx="11">
                  <c:v>94.271100000000004</c:v>
                </c:pt>
                <c:pt idx="12">
                  <c:v>69.2286</c:v>
                </c:pt>
                <c:pt idx="13">
                  <c:v>50.418899999999994</c:v>
                </c:pt>
                <c:pt idx="14">
                  <c:v>46.300800000000002</c:v>
                </c:pt>
                <c:pt idx="15" formatCode="0.0000">
                  <c:v>33.812939999999998</c:v>
                </c:pt>
                <c:pt idx="16">
                  <c:v>27.713699999999999</c:v>
                </c:pt>
                <c:pt idx="17">
                  <c:v>14.0238</c:v>
                </c:pt>
                <c:pt idx="18">
                  <c:v>17.2515</c:v>
                </c:pt>
                <c:pt idx="19">
                  <c:v>16.9176</c:v>
                </c:pt>
                <c:pt idx="20">
                  <c:v>18.1419</c:v>
                </c:pt>
                <c:pt idx="21" formatCode="0.0000">
                  <c:v>19.013999999999999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17E-4D24-8BDD-7D79D7C63373}"/>
            </c:ext>
          </c:extLst>
        </c:ser>
        <c:ser>
          <c:idx val="1"/>
          <c:order val="1"/>
          <c:tx>
            <c:strRef>
              <c:f>Hoja1!$D$3</c:f>
              <c:strCache>
                <c:ptCount val="1"/>
                <c:pt idx="0">
                  <c:v>Oper. financieras netas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66CC"/>
                </a:solidFill>
              </a:ln>
            </c:spPr>
          </c:marker>
          <c:cat>
            <c:numRef>
              <c:f>Hoja1!$A$4:$A$25</c:f>
              <c:numCache>
                <c:formatCode>General</c:formatCode>
                <c:ptCount val="22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</c:numCache>
            </c:numRef>
          </c:cat>
          <c:val>
            <c:numRef>
              <c:f>Hoja1!$D$4:$D$25</c:f>
              <c:numCache>
                <c:formatCode>General</c:formatCode>
                <c:ptCount val="22"/>
                <c:pt idx="0">
                  <c:v>24</c:v>
                </c:pt>
                <c:pt idx="1">
                  <c:v>22</c:v>
                </c:pt>
                <c:pt idx="2">
                  <c:v>17</c:v>
                </c:pt>
                <c:pt idx="3">
                  <c:v>14</c:v>
                </c:pt>
                <c:pt idx="4">
                  <c:v>9</c:v>
                </c:pt>
                <c:pt idx="5">
                  <c:v>6.4</c:v>
                </c:pt>
                <c:pt idx="6">
                  <c:v>4.2</c:v>
                </c:pt>
                <c:pt idx="7">
                  <c:v>0.9</c:v>
                </c:pt>
                <c:pt idx="8">
                  <c:v>-5.7</c:v>
                </c:pt>
                <c:pt idx="9">
                  <c:v>-13.1</c:v>
                </c:pt>
                <c:pt idx="10">
                  <c:v>-18.100000000000001</c:v>
                </c:pt>
                <c:pt idx="11" formatCode="0.0">
                  <c:v>-38.700000000000003</c:v>
                </c:pt>
                <c:pt idx="12">
                  <c:v>-19.100000000000001</c:v>
                </c:pt>
                <c:pt idx="13" formatCode="0.0">
                  <c:v>39.9</c:v>
                </c:pt>
                <c:pt idx="14">
                  <c:v>21.1</c:v>
                </c:pt>
                <c:pt idx="15" formatCode="0.0">
                  <c:v>32.200000000000003</c:v>
                </c:pt>
                <c:pt idx="16">
                  <c:v>31.6</c:v>
                </c:pt>
                <c:pt idx="17" formatCode="0.0">
                  <c:v>37.4</c:v>
                </c:pt>
                <c:pt idx="18">
                  <c:v>33.1</c:v>
                </c:pt>
                <c:pt idx="19" formatCode="0.0">
                  <c:v>26.5</c:v>
                </c:pt>
                <c:pt idx="20">
                  <c:v>22.3</c:v>
                </c:pt>
                <c:pt idx="21" formatCode="0.0">
                  <c:v>3.3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17E-4D24-8BDD-7D79D7C633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5322824"/>
        <c:axId val="295328312"/>
      </c:lineChart>
      <c:catAx>
        <c:axId val="295322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2953283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95328312"/>
        <c:scaling>
          <c:orientation val="minMax"/>
          <c:max val="11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295322824"/>
        <c:crosses val="autoZero"/>
        <c:crossBetween val="between"/>
      </c:valAx>
      <c:spPr>
        <a:solidFill>
          <a:srgbClr val="FFFF99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6235785744173284"/>
          <c:y val="0.23898292849217279"/>
          <c:w val="0.27580063361645013"/>
          <c:h val="9.1476901550294309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85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s-E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E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1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s-ES"/>
              <a:t>Consumo de cemento de la economía española</a:t>
            </a:r>
          </a:p>
        </c:rich>
      </c:tx>
      <c:layout>
        <c:manualLayout>
          <c:xMode val="edge"/>
          <c:yMode val="edge"/>
          <c:x val="0.19304208525658434"/>
          <c:y val="4.97201339651548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1716649431230611"/>
          <c:y val="0.15762711864406781"/>
          <c:w val="0.62668045501551184"/>
          <c:h val="0.71186440677966101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Miles de tm anuales</c:v>
                </c:pt>
              </c:strCache>
            </c:strRef>
          </c:tx>
          <c:spPr>
            <a:ln w="38100">
              <a:solidFill>
                <a:srgbClr val="000080"/>
              </a:solidFill>
              <a:prstDash val="solid"/>
            </a:ln>
          </c:spPr>
          <c:marker>
            <c:symbol val="diamond"/>
            <c:size val="9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Hoja1!$A$2:$A$79</c:f>
              <c:numCache>
                <c:formatCode>General</c:formatCode>
                <c:ptCount val="78"/>
                <c:pt idx="0">
                  <c:v>1940</c:v>
                </c:pt>
                <c:pt idx="1">
                  <c:v>1941</c:v>
                </c:pt>
                <c:pt idx="2">
                  <c:v>1942</c:v>
                </c:pt>
                <c:pt idx="3">
                  <c:v>1943</c:v>
                </c:pt>
                <c:pt idx="4">
                  <c:v>1944</c:v>
                </c:pt>
                <c:pt idx="5">
                  <c:v>1945</c:v>
                </c:pt>
                <c:pt idx="6">
                  <c:v>1946</c:v>
                </c:pt>
                <c:pt idx="7">
                  <c:v>1947</c:v>
                </c:pt>
                <c:pt idx="8">
                  <c:v>1948</c:v>
                </c:pt>
                <c:pt idx="9">
                  <c:v>1949</c:v>
                </c:pt>
                <c:pt idx="10">
                  <c:v>1950</c:v>
                </c:pt>
                <c:pt idx="11">
                  <c:v>1951</c:v>
                </c:pt>
                <c:pt idx="12">
                  <c:v>1952</c:v>
                </c:pt>
                <c:pt idx="13">
                  <c:v>1953</c:v>
                </c:pt>
                <c:pt idx="14">
                  <c:v>1954</c:v>
                </c:pt>
                <c:pt idx="15">
                  <c:v>1955</c:v>
                </c:pt>
                <c:pt idx="16">
                  <c:v>1956</c:v>
                </c:pt>
                <c:pt idx="17">
                  <c:v>1957</c:v>
                </c:pt>
                <c:pt idx="18">
                  <c:v>1958</c:v>
                </c:pt>
                <c:pt idx="19">
                  <c:v>1959</c:v>
                </c:pt>
                <c:pt idx="20">
                  <c:v>1960</c:v>
                </c:pt>
                <c:pt idx="21">
                  <c:v>1961</c:v>
                </c:pt>
                <c:pt idx="22">
                  <c:v>1962</c:v>
                </c:pt>
                <c:pt idx="23">
                  <c:v>1963</c:v>
                </c:pt>
                <c:pt idx="24">
                  <c:v>1964</c:v>
                </c:pt>
                <c:pt idx="25">
                  <c:v>1965</c:v>
                </c:pt>
                <c:pt idx="26">
                  <c:v>1966</c:v>
                </c:pt>
                <c:pt idx="27">
                  <c:v>1967</c:v>
                </c:pt>
                <c:pt idx="28">
                  <c:v>1968</c:v>
                </c:pt>
                <c:pt idx="29">
                  <c:v>1969</c:v>
                </c:pt>
                <c:pt idx="30">
                  <c:v>1970</c:v>
                </c:pt>
                <c:pt idx="31">
                  <c:v>1971</c:v>
                </c:pt>
                <c:pt idx="32">
                  <c:v>1972</c:v>
                </c:pt>
                <c:pt idx="33">
                  <c:v>1973</c:v>
                </c:pt>
                <c:pt idx="34">
                  <c:v>1974</c:v>
                </c:pt>
                <c:pt idx="35">
                  <c:v>1975</c:v>
                </c:pt>
                <c:pt idx="36">
                  <c:v>1976</c:v>
                </c:pt>
                <c:pt idx="37">
                  <c:v>1977</c:v>
                </c:pt>
                <c:pt idx="38">
                  <c:v>1978</c:v>
                </c:pt>
                <c:pt idx="39">
                  <c:v>1979</c:v>
                </c:pt>
                <c:pt idx="40">
                  <c:v>1980</c:v>
                </c:pt>
                <c:pt idx="41">
                  <c:v>1981</c:v>
                </c:pt>
                <c:pt idx="42">
                  <c:v>1982</c:v>
                </c:pt>
                <c:pt idx="43">
                  <c:v>1983</c:v>
                </c:pt>
                <c:pt idx="44">
                  <c:v>1984</c:v>
                </c:pt>
                <c:pt idx="45">
                  <c:v>1985</c:v>
                </c:pt>
                <c:pt idx="46">
                  <c:v>1986</c:v>
                </c:pt>
                <c:pt idx="47">
                  <c:v>1987</c:v>
                </c:pt>
                <c:pt idx="48">
                  <c:v>1988</c:v>
                </c:pt>
                <c:pt idx="49">
                  <c:v>1989</c:v>
                </c:pt>
                <c:pt idx="50">
                  <c:v>1990</c:v>
                </c:pt>
                <c:pt idx="51">
                  <c:v>1991</c:v>
                </c:pt>
                <c:pt idx="52">
                  <c:v>1992</c:v>
                </c:pt>
                <c:pt idx="53">
                  <c:v>1993</c:v>
                </c:pt>
                <c:pt idx="54">
                  <c:v>1994</c:v>
                </c:pt>
                <c:pt idx="55">
                  <c:v>1995</c:v>
                </c:pt>
                <c:pt idx="56">
                  <c:v>1996</c:v>
                </c:pt>
                <c:pt idx="57">
                  <c:v>1997</c:v>
                </c:pt>
                <c:pt idx="58">
                  <c:v>1998</c:v>
                </c:pt>
                <c:pt idx="59">
                  <c:v>1999</c:v>
                </c:pt>
                <c:pt idx="60">
                  <c:v>2000</c:v>
                </c:pt>
                <c:pt idx="61">
                  <c:v>2001</c:v>
                </c:pt>
                <c:pt idx="62">
                  <c:v>2002</c:v>
                </c:pt>
                <c:pt idx="63">
                  <c:v>2003</c:v>
                </c:pt>
                <c:pt idx="64">
                  <c:v>2004</c:v>
                </c:pt>
                <c:pt idx="65">
                  <c:v>2005</c:v>
                </c:pt>
                <c:pt idx="66">
                  <c:v>2006</c:v>
                </c:pt>
                <c:pt idx="67">
                  <c:v>2007</c:v>
                </c:pt>
                <c:pt idx="68">
                  <c:v>2008</c:v>
                </c:pt>
                <c:pt idx="69">
                  <c:v>2009</c:v>
                </c:pt>
                <c:pt idx="70">
                  <c:v>2010</c:v>
                </c:pt>
                <c:pt idx="71">
                  <c:v>2011</c:v>
                </c:pt>
                <c:pt idx="72">
                  <c:v>2012</c:v>
                </c:pt>
                <c:pt idx="73">
                  <c:v>2013</c:v>
                </c:pt>
                <c:pt idx="74">
                  <c:v>2014</c:v>
                </c:pt>
                <c:pt idx="75">
                  <c:v>2015</c:v>
                </c:pt>
                <c:pt idx="76">
                  <c:v>2016</c:v>
                </c:pt>
                <c:pt idx="77">
                  <c:v>2017</c:v>
                </c:pt>
              </c:numCache>
            </c:numRef>
          </c:cat>
          <c:val>
            <c:numRef>
              <c:f>Hoja1!$B$2:$B$79</c:f>
              <c:numCache>
                <c:formatCode>_-* #,##0\ _€_-;\-* #,##0\ _€_-;_-* "-"??\ _€_-;_-@_-</c:formatCode>
                <c:ptCount val="78"/>
                <c:pt idx="0">
                  <c:v>1488</c:v>
                </c:pt>
                <c:pt idx="1">
                  <c:v>1640</c:v>
                </c:pt>
                <c:pt idx="2">
                  <c:v>1648</c:v>
                </c:pt>
                <c:pt idx="3">
                  <c:v>1697</c:v>
                </c:pt>
                <c:pt idx="4">
                  <c:v>1936</c:v>
                </c:pt>
                <c:pt idx="5">
                  <c:v>1920</c:v>
                </c:pt>
                <c:pt idx="6">
                  <c:v>2143</c:v>
                </c:pt>
                <c:pt idx="7">
                  <c:v>2183</c:v>
                </c:pt>
                <c:pt idx="8">
                  <c:v>2321</c:v>
                </c:pt>
                <c:pt idx="9">
                  <c:v>2246</c:v>
                </c:pt>
                <c:pt idx="10">
                  <c:v>2512</c:v>
                </c:pt>
                <c:pt idx="11">
                  <c:v>2732</c:v>
                </c:pt>
                <c:pt idx="12">
                  <c:v>2953</c:v>
                </c:pt>
                <c:pt idx="13">
                  <c:v>3256</c:v>
                </c:pt>
                <c:pt idx="14">
                  <c:v>3826</c:v>
                </c:pt>
                <c:pt idx="15">
                  <c:v>4379</c:v>
                </c:pt>
                <c:pt idx="16">
                  <c:v>4781</c:v>
                </c:pt>
                <c:pt idx="17">
                  <c:v>4975</c:v>
                </c:pt>
                <c:pt idx="18">
                  <c:v>5328</c:v>
                </c:pt>
                <c:pt idx="19">
                  <c:v>5679</c:v>
                </c:pt>
                <c:pt idx="20">
                  <c:v>5726</c:v>
                </c:pt>
                <c:pt idx="21">
                  <c:v>6694</c:v>
                </c:pt>
                <c:pt idx="22">
                  <c:v>7963</c:v>
                </c:pt>
                <c:pt idx="23">
                  <c:v>8824</c:v>
                </c:pt>
                <c:pt idx="24">
                  <c:v>9663</c:v>
                </c:pt>
                <c:pt idx="25">
                  <c:v>12134</c:v>
                </c:pt>
                <c:pt idx="26">
                  <c:v>13293</c:v>
                </c:pt>
                <c:pt idx="27">
                  <c:v>14030</c:v>
                </c:pt>
                <c:pt idx="28">
                  <c:v>15284</c:v>
                </c:pt>
                <c:pt idx="29">
                  <c:v>16448</c:v>
                </c:pt>
                <c:pt idx="30">
                  <c:v>16702</c:v>
                </c:pt>
                <c:pt idx="31">
                  <c:v>16616</c:v>
                </c:pt>
                <c:pt idx="32">
                  <c:v>18895</c:v>
                </c:pt>
                <c:pt idx="33">
                  <c:v>21669</c:v>
                </c:pt>
                <c:pt idx="34">
                  <c:v>22325</c:v>
                </c:pt>
                <c:pt idx="35">
                  <c:v>20964</c:v>
                </c:pt>
                <c:pt idx="36">
                  <c:v>21228</c:v>
                </c:pt>
                <c:pt idx="37">
                  <c:v>21638</c:v>
                </c:pt>
                <c:pt idx="38">
                  <c:v>22348</c:v>
                </c:pt>
                <c:pt idx="39">
                  <c:v>20823</c:v>
                </c:pt>
                <c:pt idx="40">
                  <c:v>19821</c:v>
                </c:pt>
                <c:pt idx="41">
                  <c:v>18584</c:v>
                </c:pt>
                <c:pt idx="42">
                  <c:v>18519</c:v>
                </c:pt>
                <c:pt idx="43">
                  <c:v>18070</c:v>
                </c:pt>
                <c:pt idx="44">
                  <c:v>16264</c:v>
                </c:pt>
                <c:pt idx="45">
                  <c:v>16454</c:v>
                </c:pt>
                <c:pt idx="46">
                  <c:v>18404</c:v>
                </c:pt>
                <c:pt idx="47">
                  <c:v>20188</c:v>
                </c:pt>
                <c:pt idx="48">
                  <c:v>22821</c:v>
                </c:pt>
                <c:pt idx="49">
                  <c:v>26058</c:v>
                </c:pt>
                <c:pt idx="50">
                  <c:v>28622</c:v>
                </c:pt>
                <c:pt idx="51">
                  <c:v>28767</c:v>
                </c:pt>
                <c:pt idx="52">
                  <c:v>26164</c:v>
                </c:pt>
                <c:pt idx="53">
                  <c:v>22450</c:v>
                </c:pt>
                <c:pt idx="54">
                  <c:v>23546</c:v>
                </c:pt>
                <c:pt idx="55">
                  <c:v>25634</c:v>
                </c:pt>
                <c:pt idx="56">
                  <c:v>24409</c:v>
                </c:pt>
                <c:pt idx="57">
                  <c:v>26355</c:v>
                </c:pt>
                <c:pt idx="58">
                  <c:v>30726</c:v>
                </c:pt>
                <c:pt idx="59">
                  <c:v>34788</c:v>
                </c:pt>
                <c:pt idx="60">
                  <c:v>38439</c:v>
                </c:pt>
                <c:pt idx="61">
                  <c:v>42151</c:v>
                </c:pt>
                <c:pt idx="62">
                  <c:v>44120</c:v>
                </c:pt>
                <c:pt idx="63">
                  <c:v>46223</c:v>
                </c:pt>
                <c:pt idx="64">
                  <c:v>48003</c:v>
                </c:pt>
                <c:pt idx="65">
                  <c:v>51510</c:v>
                </c:pt>
                <c:pt idx="66" formatCode="#,##0">
                  <c:v>55896</c:v>
                </c:pt>
                <c:pt idx="67" formatCode="#,##0">
                  <c:v>56200</c:v>
                </c:pt>
                <c:pt idx="68" formatCode="#,##0">
                  <c:v>42696</c:v>
                </c:pt>
                <c:pt idx="69" formatCode="#,##0">
                  <c:v>28913</c:v>
                </c:pt>
                <c:pt idx="70" formatCode="#,##0">
                  <c:v>24456</c:v>
                </c:pt>
                <c:pt idx="71" formatCode="#,##0">
                  <c:v>20441</c:v>
                </c:pt>
                <c:pt idx="72" formatCode="#,##0">
                  <c:v>13597</c:v>
                </c:pt>
                <c:pt idx="73" formatCode="#,##0">
                  <c:v>10743</c:v>
                </c:pt>
                <c:pt idx="74" formatCode="#,##0">
                  <c:v>10831</c:v>
                </c:pt>
                <c:pt idx="75" formatCode="#,##0">
                  <c:v>11492</c:v>
                </c:pt>
                <c:pt idx="76" formatCode="#,##0">
                  <c:v>11158</c:v>
                </c:pt>
                <c:pt idx="77" formatCode="#,##0">
                  <c:v>12555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22E-4A4D-8B10-442E256539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4149760"/>
        <c:axId val="294149368"/>
      </c:lineChart>
      <c:catAx>
        <c:axId val="294149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294149368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29414936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_-* #,##0\ _€_-;\-* #,##0\ _€_-;_-* &quot;-&quot;??\ _€_-;_-@_-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294149760"/>
        <c:crosses val="autoZero"/>
        <c:crossBetween val="between"/>
      </c:valAx>
      <c:spPr>
        <a:solidFill>
          <a:srgbClr val="FFFF99"/>
        </a:solidFill>
        <a:ln w="12700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5395069525779775E-2"/>
          <c:y val="1.9000692625722088E-2"/>
          <c:w val="0.94958145589190668"/>
          <c:h val="0.924531409278028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</c:spPr>
          <c:invertIfNegative val="0"/>
          <c:cat>
            <c:strRef>
              <c:f>Hoja1!$A$3:$A$11</c:f>
              <c:strCache>
                <c:ptCount val="9"/>
                <c:pt idx="0">
                  <c:v>Holanda</c:v>
                </c:pt>
                <c:pt idx="1">
                  <c:v>Suecia</c:v>
                </c:pt>
                <c:pt idx="2">
                  <c:v>Reino Unido</c:v>
                </c:pt>
                <c:pt idx="3">
                  <c:v>Dinamarca</c:v>
                </c:pt>
                <c:pt idx="4">
                  <c:v>Francia</c:v>
                </c:pt>
                <c:pt idx="5">
                  <c:v>Finlandia</c:v>
                </c:pt>
                <c:pt idx="6">
                  <c:v>Irlanda</c:v>
                </c:pt>
                <c:pt idx="7">
                  <c:v>Alemania</c:v>
                </c:pt>
                <c:pt idx="8">
                  <c:v>España</c:v>
                </c:pt>
              </c:strCache>
            </c:strRef>
          </c:cat>
          <c:val>
            <c:numRef>
              <c:f>Hoja1!$B$3:$B$11</c:f>
              <c:numCache>
                <c:formatCode>General</c:formatCode>
                <c:ptCount val="9"/>
                <c:pt idx="0">
                  <c:v>35</c:v>
                </c:pt>
                <c:pt idx="1">
                  <c:v>21</c:v>
                </c:pt>
                <c:pt idx="2">
                  <c:v>21</c:v>
                </c:pt>
                <c:pt idx="3">
                  <c:v>20</c:v>
                </c:pt>
                <c:pt idx="4">
                  <c:v>19</c:v>
                </c:pt>
                <c:pt idx="5">
                  <c:v>18</c:v>
                </c:pt>
                <c:pt idx="6">
                  <c:v>9</c:v>
                </c:pt>
                <c:pt idx="7">
                  <c:v>6</c:v>
                </c:pt>
                <c:pt idx="8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D1E-4DBE-914D-88BF911E75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4150544"/>
        <c:axId val="294151328"/>
      </c:barChart>
      <c:catAx>
        <c:axId val="294150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s-ES"/>
          </a:p>
        </c:txPr>
        <c:crossAx val="294151328"/>
        <c:crosses val="autoZero"/>
        <c:auto val="1"/>
        <c:lblAlgn val="ctr"/>
        <c:lblOffset val="100"/>
        <c:noMultiLvlLbl val="0"/>
      </c:catAx>
      <c:valAx>
        <c:axId val="2941513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s-ES"/>
          </a:p>
        </c:txPr>
        <c:crossAx val="294150544"/>
        <c:crosses val="autoZero"/>
        <c:crossBetween val="between"/>
      </c:valAx>
      <c:spPr>
        <a:noFill/>
        <a:ln w="25397"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511892450879008"/>
          <c:y val="0.16779661016949152"/>
          <c:w val="0.7228541882109617"/>
          <c:h val="0.76779661016949152"/>
        </c:manualLayout>
      </c:layout>
      <c:lineChart>
        <c:grouping val="standard"/>
        <c:varyColors val="0"/>
        <c:ser>
          <c:idx val="0"/>
          <c:order val="0"/>
          <c:tx>
            <c:strRef>
              <c:f>'TABLA II.1.3.1.'!$A$31</c:f>
              <c:strCache>
                <c:ptCount val="1"/>
                <c:pt idx="0">
                  <c:v>Pasivos 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diamond"/>
            <c:size val="14"/>
            <c:spPr>
              <a:solidFill>
                <a:srgbClr val="C0504D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'TABLA II.1.3.1.'!$G$4:$AC$4</c:f>
              <c:numCache>
                <c:formatCode>General</c:formatCode>
                <c:ptCount val="23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</c:numCache>
            </c:numRef>
          </c:cat>
          <c:val>
            <c:numRef>
              <c:f>'TABLA II.1.3.1.'!$G$31:$AC$31</c:f>
              <c:numCache>
                <c:formatCode>#,##0.0</c:formatCode>
                <c:ptCount val="23"/>
                <c:pt idx="0">
                  <c:v>180.880112</c:v>
                </c:pt>
                <c:pt idx="1">
                  <c:v>195.322204</c:v>
                </c:pt>
                <c:pt idx="2">
                  <c:v>219.53134799999998</c:v>
                </c:pt>
                <c:pt idx="3">
                  <c:v>253.90416200000001</c:v>
                </c:pt>
                <c:pt idx="4">
                  <c:v>295.40821</c:v>
                </c:pt>
                <c:pt idx="5">
                  <c:v>341.712784</c:v>
                </c:pt>
                <c:pt idx="6">
                  <c:v>377.73555999999996</c:v>
                </c:pt>
                <c:pt idx="7">
                  <c:v>430.82949600000001</c:v>
                </c:pt>
                <c:pt idx="8">
                  <c:v>503.27999</c:v>
                </c:pt>
                <c:pt idx="9">
                  <c:v>591.12416399999995</c:v>
                </c:pt>
                <c:pt idx="10">
                  <c:v>702.47447599999998</c:v>
                </c:pt>
                <c:pt idx="11">
                  <c:v>831.87009399999999</c:v>
                </c:pt>
                <c:pt idx="12">
                  <c:v>929.2</c:v>
                </c:pt>
                <c:pt idx="13">
                  <c:v>952.5</c:v>
                </c:pt>
                <c:pt idx="14">
                  <c:v>942.1</c:v>
                </c:pt>
                <c:pt idx="15">
                  <c:v>948.30000000000007</c:v>
                </c:pt>
                <c:pt idx="16">
                  <c:v>920.9</c:v>
                </c:pt>
                <c:pt idx="17">
                  <c:v>881.69999999999993</c:v>
                </c:pt>
                <c:pt idx="18">
                  <c:v>835.8</c:v>
                </c:pt>
                <c:pt idx="19">
                  <c:v>802.5</c:v>
                </c:pt>
                <c:pt idx="20">
                  <c:v>780.3</c:v>
                </c:pt>
                <c:pt idx="21">
                  <c:v>771</c:v>
                </c:pt>
                <c:pt idx="22">
                  <c:v>769.5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9C8-417B-BC7D-1E9EE0FBF5EF}"/>
            </c:ext>
          </c:extLst>
        </c:ser>
        <c:ser>
          <c:idx val="1"/>
          <c:order val="1"/>
          <c:tx>
            <c:strRef>
              <c:f>'TABLA II.1.3.1.'!$A$40</c:f>
              <c:strCache>
                <c:ptCount val="1"/>
                <c:pt idx="0">
                  <c:v>Renta Disponible Bruta (**)</c:v>
                </c:pt>
              </c:strCache>
            </c:strRef>
          </c:tx>
          <c:spPr>
            <a:ln w="38100">
              <a:solidFill>
                <a:schemeClr val="accent3"/>
              </a:solidFill>
            </a:ln>
          </c:spPr>
          <c:marker>
            <c:spPr>
              <a:solidFill>
                <a:schemeClr val="accent3"/>
              </a:solidFill>
              <a:ln w="38100">
                <a:solidFill>
                  <a:schemeClr val="accent3"/>
                </a:solidFill>
              </a:ln>
            </c:spPr>
          </c:marker>
          <c:cat>
            <c:numRef>
              <c:f>'TABLA II.1.3.1.'!$G$4:$AC$4</c:f>
              <c:numCache>
                <c:formatCode>General</c:formatCode>
                <c:ptCount val="23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</c:numCache>
            </c:numRef>
          </c:cat>
          <c:val>
            <c:numRef>
              <c:f>'TABLA II.1.3.1.'!$G$40:$AC$40</c:f>
              <c:numCache>
                <c:formatCode>#,##0.0</c:formatCode>
                <c:ptCount val="23"/>
                <c:pt idx="0">
                  <c:v>300.59199999999998</c:v>
                </c:pt>
                <c:pt idx="1">
                  <c:v>317.048</c:v>
                </c:pt>
                <c:pt idx="2">
                  <c:v>332.54700000000003</c:v>
                </c:pt>
                <c:pt idx="3">
                  <c:v>350.024</c:v>
                </c:pt>
                <c:pt idx="4">
                  <c:v>369.91899999999998</c:v>
                </c:pt>
                <c:pt idx="5">
                  <c:v>421.697</c:v>
                </c:pt>
                <c:pt idx="6">
                  <c:v>450.39600000000002</c:v>
                </c:pt>
                <c:pt idx="7">
                  <c:v>478.86700000000002</c:v>
                </c:pt>
                <c:pt idx="8">
                  <c:v>511.08</c:v>
                </c:pt>
                <c:pt idx="9">
                  <c:v>547.89499999999998</c:v>
                </c:pt>
                <c:pt idx="10">
                  <c:v>591.86699999999996</c:v>
                </c:pt>
                <c:pt idx="11">
                  <c:v>634.23500000000001</c:v>
                </c:pt>
                <c:pt idx="12">
                  <c:v>656.8</c:v>
                </c:pt>
                <c:pt idx="13">
                  <c:v>692.8</c:v>
                </c:pt>
                <c:pt idx="14">
                  <c:v>715</c:v>
                </c:pt>
                <c:pt idx="15" formatCode="0.0">
                  <c:v>688.4</c:v>
                </c:pt>
                <c:pt idx="16" formatCode="0.0">
                  <c:v>694.2</c:v>
                </c:pt>
                <c:pt idx="17" formatCode="0.0">
                  <c:v>670.6</c:v>
                </c:pt>
                <c:pt idx="18" formatCode="General">
                  <c:v>664.4</c:v>
                </c:pt>
                <c:pt idx="19" formatCode="General">
                  <c:v>671.8</c:v>
                </c:pt>
                <c:pt idx="20" formatCode="General">
                  <c:v>686.6</c:v>
                </c:pt>
                <c:pt idx="21" formatCode="General">
                  <c:v>700.1</c:v>
                </c:pt>
                <c:pt idx="22" formatCode="General">
                  <c:v>714.1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9C8-417B-BC7D-1E9EE0FBF5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4144272"/>
        <c:axId val="293945216"/>
      </c:lineChart>
      <c:catAx>
        <c:axId val="294144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Arial"/>
              </a:defRPr>
            </a:pPr>
            <a:endParaRPr lang="es-ES"/>
          </a:p>
        </c:txPr>
        <c:crossAx val="2939452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93945216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es-ES"/>
          </a:p>
        </c:txPr>
        <c:crossAx val="294144272"/>
        <c:crosses val="autoZero"/>
        <c:crossBetween val="between"/>
      </c:valAx>
      <c:spPr>
        <a:solidFill>
          <a:srgbClr val="FFFF99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9234748364342769"/>
          <c:y val="0.28813562031029899"/>
          <c:w val="0.28454174189451326"/>
          <c:h val="9.9765652581906158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7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es-E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E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229823488653929"/>
          <c:y val="0.13967822318283377"/>
          <c:w val="0.70106302058654557"/>
          <c:h val="0.77462756427730395"/>
        </c:manualLayout>
      </c:layout>
      <c:lineChart>
        <c:grouping val="standard"/>
        <c:varyColors val="0"/>
        <c:ser>
          <c:idx val="0"/>
          <c:order val="0"/>
          <c:tx>
            <c:strRef>
              <c:f>Hoja2!$G$1:$G$2</c:f>
              <c:strCache>
                <c:ptCount val="2"/>
                <c:pt idx="0">
                  <c:v>IPV-Fotocasa</c:v>
                </c:pt>
                <c:pt idx="1">
                  <c:v>(2005 I=100)</c:v>
                </c:pt>
              </c:strCache>
            </c:strRef>
          </c:tx>
          <c:spPr>
            <a:ln w="38098">
              <a:solidFill>
                <a:srgbClr val="FF0000"/>
              </a:solidFill>
            </a:ln>
          </c:spPr>
          <c:marker>
            <c:symbol val="diamond"/>
            <c:size val="8"/>
            <c:spPr>
              <a:solidFill>
                <a:srgbClr val="FF0000"/>
              </a:solidFill>
            </c:spPr>
          </c:marker>
          <c:cat>
            <c:strRef>
              <c:f>Hoja2!$E$3:$E$52</c:f>
              <c:strCache>
                <c:ptCount val="50"/>
                <c:pt idx="0">
                  <c:v>2005 I</c:v>
                </c:pt>
                <c:pt idx="1">
                  <c:v>2005 II</c:v>
                </c:pt>
                <c:pt idx="2">
                  <c:v>2005 III</c:v>
                </c:pt>
                <c:pt idx="3">
                  <c:v>2005 IV</c:v>
                </c:pt>
                <c:pt idx="4">
                  <c:v>2006 I</c:v>
                </c:pt>
                <c:pt idx="5">
                  <c:v>2006 II</c:v>
                </c:pt>
                <c:pt idx="6">
                  <c:v>2006 III</c:v>
                </c:pt>
                <c:pt idx="7">
                  <c:v>2006 IV</c:v>
                </c:pt>
                <c:pt idx="8">
                  <c:v>2007 I</c:v>
                </c:pt>
                <c:pt idx="9">
                  <c:v>2007 II</c:v>
                </c:pt>
                <c:pt idx="10">
                  <c:v>2007 III</c:v>
                </c:pt>
                <c:pt idx="11">
                  <c:v>2007 IV</c:v>
                </c:pt>
                <c:pt idx="12">
                  <c:v>2008 I</c:v>
                </c:pt>
                <c:pt idx="13">
                  <c:v>2008 II</c:v>
                </c:pt>
                <c:pt idx="14">
                  <c:v>2008 III</c:v>
                </c:pt>
                <c:pt idx="15">
                  <c:v>2008 IV</c:v>
                </c:pt>
                <c:pt idx="16">
                  <c:v>2009 I</c:v>
                </c:pt>
                <c:pt idx="17">
                  <c:v>2009 II</c:v>
                </c:pt>
                <c:pt idx="18">
                  <c:v>2009 III</c:v>
                </c:pt>
                <c:pt idx="19">
                  <c:v>2009 IV</c:v>
                </c:pt>
                <c:pt idx="20">
                  <c:v>2010 I</c:v>
                </c:pt>
                <c:pt idx="21">
                  <c:v>2010 II</c:v>
                </c:pt>
                <c:pt idx="22">
                  <c:v>2010 III</c:v>
                </c:pt>
                <c:pt idx="23">
                  <c:v>2010 IV</c:v>
                </c:pt>
                <c:pt idx="24">
                  <c:v>2011 I</c:v>
                </c:pt>
                <c:pt idx="25">
                  <c:v>2011 II</c:v>
                </c:pt>
                <c:pt idx="26">
                  <c:v>2011 III</c:v>
                </c:pt>
                <c:pt idx="27">
                  <c:v>2011 IV</c:v>
                </c:pt>
                <c:pt idx="28">
                  <c:v>2012 I</c:v>
                </c:pt>
                <c:pt idx="29">
                  <c:v>2012 II</c:v>
                </c:pt>
                <c:pt idx="30">
                  <c:v>2012 III</c:v>
                </c:pt>
                <c:pt idx="31">
                  <c:v>2012 IV</c:v>
                </c:pt>
                <c:pt idx="32">
                  <c:v>2013 I</c:v>
                </c:pt>
                <c:pt idx="33">
                  <c:v>2013 II</c:v>
                </c:pt>
                <c:pt idx="34">
                  <c:v>2013 III</c:v>
                </c:pt>
                <c:pt idx="35">
                  <c:v>2013 IV</c:v>
                </c:pt>
                <c:pt idx="36">
                  <c:v>2014 I</c:v>
                </c:pt>
                <c:pt idx="37">
                  <c:v>2014 II</c:v>
                </c:pt>
                <c:pt idx="38">
                  <c:v>2014III</c:v>
                </c:pt>
                <c:pt idx="39">
                  <c:v>2014IV</c:v>
                </c:pt>
                <c:pt idx="40">
                  <c:v>2015I</c:v>
                </c:pt>
                <c:pt idx="41">
                  <c:v>2015II</c:v>
                </c:pt>
                <c:pt idx="42">
                  <c:v>2015III</c:v>
                </c:pt>
                <c:pt idx="43">
                  <c:v>2015IV</c:v>
                </c:pt>
                <c:pt idx="44">
                  <c:v>2016 I</c:v>
                </c:pt>
                <c:pt idx="45">
                  <c:v>2016 II</c:v>
                </c:pt>
                <c:pt idx="46">
                  <c:v>2016 III</c:v>
                </c:pt>
                <c:pt idx="47">
                  <c:v>2016 IV</c:v>
                </c:pt>
                <c:pt idx="48">
                  <c:v>2017 I</c:v>
                </c:pt>
                <c:pt idx="49">
                  <c:v>2017 II</c:v>
                </c:pt>
              </c:strCache>
            </c:strRef>
          </c:cat>
          <c:val>
            <c:numRef>
              <c:f>Hoja2!$G$3:$G$52</c:f>
              <c:numCache>
                <c:formatCode>#,#00</c:formatCode>
                <c:ptCount val="50"/>
                <c:pt idx="0">
                  <c:v>100</c:v>
                </c:pt>
                <c:pt idx="1">
                  <c:v>102.54202542025422</c:v>
                </c:pt>
                <c:pt idx="2">
                  <c:v>105.6170561705617</c:v>
                </c:pt>
                <c:pt idx="3">
                  <c:v>108.8970889708897</c:v>
                </c:pt>
                <c:pt idx="4">
                  <c:v>111.31611316113161</c:v>
                </c:pt>
                <c:pt idx="5">
                  <c:v>114.39114391143912</c:v>
                </c:pt>
                <c:pt idx="6">
                  <c:v>116.52316523165231</c:v>
                </c:pt>
                <c:pt idx="7">
                  <c:v>117.79417794177942</c:v>
                </c:pt>
                <c:pt idx="8">
                  <c:v>119.76219762197621</c:v>
                </c:pt>
                <c:pt idx="9">
                  <c:v>120.74620746207462</c:v>
                </c:pt>
                <c:pt idx="10">
                  <c:v>119.35219352193522</c:v>
                </c:pt>
                <c:pt idx="11">
                  <c:v>117.54817548175483</c:v>
                </c:pt>
                <c:pt idx="12">
                  <c:v>114.76014760147602</c:v>
                </c:pt>
                <c:pt idx="13">
                  <c:v>111.9721197211972</c:v>
                </c:pt>
                <c:pt idx="14">
                  <c:v>109.75809758097581</c:v>
                </c:pt>
                <c:pt idx="15">
                  <c:v>107.79007790077901</c:v>
                </c:pt>
                <c:pt idx="16">
                  <c:v>103.1980319803198</c:v>
                </c:pt>
                <c:pt idx="17">
                  <c:v>99.876998769987708</c:v>
                </c:pt>
                <c:pt idx="18">
                  <c:v>97.785977859778598</c:v>
                </c:pt>
                <c:pt idx="19">
                  <c:v>96.678966789667896</c:v>
                </c:pt>
                <c:pt idx="20" formatCode="General">
                  <c:v>96.6</c:v>
                </c:pt>
                <c:pt idx="21" formatCode="General">
                  <c:v>95.6</c:v>
                </c:pt>
                <c:pt idx="22" formatCode="General">
                  <c:v>94.3</c:v>
                </c:pt>
                <c:pt idx="23" formatCode="General">
                  <c:v>93.3</c:v>
                </c:pt>
                <c:pt idx="24">
                  <c:v>92</c:v>
                </c:pt>
                <c:pt idx="25" formatCode="General">
                  <c:v>90.2</c:v>
                </c:pt>
                <c:pt idx="26" formatCode="General">
                  <c:v>84.8</c:v>
                </c:pt>
                <c:pt idx="27" formatCode="General">
                  <c:v>83.2</c:v>
                </c:pt>
                <c:pt idx="28" formatCode="General">
                  <c:v>82.7</c:v>
                </c:pt>
                <c:pt idx="29" formatCode="General">
                  <c:v>79.599999999999994</c:v>
                </c:pt>
                <c:pt idx="30" formatCode="General">
                  <c:v>77.8</c:v>
                </c:pt>
                <c:pt idx="31" formatCode="General">
                  <c:v>75.8</c:v>
                </c:pt>
                <c:pt idx="32" formatCode="General">
                  <c:v>74.099999999999994</c:v>
                </c:pt>
                <c:pt idx="33">
                  <c:v>71</c:v>
                </c:pt>
                <c:pt idx="34" formatCode="General">
                  <c:v>70.2</c:v>
                </c:pt>
                <c:pt idx="35" formatCode="General">
                  <c:v>68.900000000000006</c:v>
                </c:pt>
                <c:pt idx="36" formatCode="General">
                  <c:v>68.400000000000006</c:v>
                </c:pt>
                <c:pt idx="37" formatCode="General">
                  <c:v>66.900000000000006</c:v>
                </c:pt>
                <c:pt idx="38" formatCode="General">
                  <c:v>65.3</c:v>
                </c:pt>
                <c:pt idx="39" formatCode="General">
                  <c:v>64.8</c:v>
                </c:pt>
                <c:pt idx="40" formatCode="General">
                  <c:v>64.5</c:v>
                </c:pt>
                <c:pt idx="41" formatCode="General">
                  <c:v>64.8</c:v>
                </c:pt>
                <c:pt idx="42" formatCode="General">
                  <c:v>65.2</c:v>
                </c:pt>
                <c:pt idx="43" formatCode="General">
                  <c:v>64.900000000000006</c:v>
                </c:pt>
                <c:pt idx="44" formatCode="General">
                  <c:v>64.400000000000006</c:v>
                </c:pt>
                <c:pt idx="45" formatCode="General">
                  <c:v>64.599999999999994</c:v>
                </c:pt>
                <c:pt idx="46" formatCode="General">
                  <c:v>64.5</c:v>
                </c:pt>
                <c:pt idx="47" formatCode="General">
                  <c:v>65.5</c:v>
                </c:pt>
                <c:pt idx="48" formatCode="General">
                  <c:v>65.8</c:v>
                </c:pt>
                <c:pt idx="49" formatCode="General">
                  <c:v>66.900000000000006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587-4238-9164-6E8AA0983DEF}"/>
            </c:ext>
          </c:extLst>
        </c:ser>
        <c:ser>
          <c:idx val="1"/>
          <c:order val="1"/>
          <c:tx>
            <c:strRef>
              <c:f>Hoja2!$H$1:$H$2</c:f>
              <c:strCache>
                <c:ptCount val="2"/>
                <c:pt idx="0">
                  <c:v>IPV-MºFom.</c:v>
                </c:pt>
                <c:pt idx="1">
                  <c:v>(2005 I=100)</c:v>
                </c:pt>
              </c:strCache>
            </c:strRef>
          </c:tx>
          <c:spPr>
            <a:ln w="38098"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diamond"/>
            <c:size val="8"/>
            <c:spPr>
              <a:solidFill>
                <a:schemeClr val="tx2">
                  <a:lumMod val="60000"/>
                  <a:lumOff val="40000"/>
                </a:schemeClr>
              </a:solidFill>
            </c:spPr>
          </c:marker>
          <c:cat>
            <c:strRef>
              <c:f>Hoja2!$E$3:$E$52</c:f>
              <c:strCache>
                <c:ptCount val="50"/>
                <c:pt idx="0">
                  <c:v>2005 I</c:v>
                </c:pt>
                <c:pt idx="1">
                  <c:v>2005 II</c:v>
                </c:pt>
                <c:pt idx="2">
                  <c:v>2005 III</c:v>
                </c:pt>
                <c:pt idx="3">
                  <c:v>2005 IV</c:v>
                </c:pt>
                <c:pt idx="4">
                  <c:v>2006 I</c:v>
                </c:pt>
                <c:pt idx="5">
                  <c:v>2006 II</c:v>
                </c:pt>
                <c:pt idx="6">
                  <c:v>2006 III</c:v>
                </c:pt>
                <c:pt idx="7">
                  <c:v>2006 IV</c:v>
                </c:pt>
                <c:pt idx="8">
                  <c:v>2007 I</c:v>
                </c:pt>
                <c:pt idx="9">
                  <c:v>2007 II</c:v>
                </c:pt>
                <c:pt idx="10">
                  <c:v>2007 III</c:v>
                </c:pt>
                <c:pt idx="11">
                  <c:v>2007 IV</c:v>
                </c:pt>
                <c:pt idx="12">
                  <c:v>2008 I</c:v>
                </c:pt>
                <c:pt idx="13">
                  <c:v>2008 II</c:v>
                </c:pt>
                <c:pt idx="14">
                  <c:v>2008 III</c:v>
                </c:pt>
                <c:pt idx="15">
                  <c:v>2008 IV</c:v>
                </c:pt>
                <c:pt idx="16">
                  <c:v>2009 I</c:v>
                </c:pt>
                <c:pt idx="17">
                  <c:v>2009 II</c:v>
                </c:pt>
                <c:pt idx="18">
                  <c:v>2009 III</c:v>
                </c:pt>
                <c:pt idx="19">
                  <c:v>2009 IV</c:v>
                </c:pt>
                <c:pt idx="20">
                  <c:v>2010 I</c:v>
                </c:pt>
                <c:pt idx="21">
                  <c:v>2010 II</c:v>
                </c:pt>
                <c:pt idx="22">
                  <c:v>2010 III</c:v>
                </c:pt>
                <c:pt idx="23">
                  <c:v>2010 IV</c:v>
                </c:pt>
                <c:pt idx="24">
                  <c:v>2011 I</c:v>
                </c:pt>
                <c:pt idx="25">
                  <c:v>2011 II</c:v>
                </c:pt>
                <c:pt idx="26">
                  <c:v>2011 III</c:v>
                </c:pt>
                <c:pt idx="27">
                  <c:v>2011 IV</c:v>
                </c:pt>
                <c:pt idx="28">
                  <c:v>2012 I</c:v>
                </c:pt>
                <c:pt idx="29">
                  <c:v>2012 II</c:v>
                </c:pt>
                <c:pt idx="30">
                  <c:v>2012 III</c:v>
                </c:pt>
                <c:pt idx="31">
                  <c:v>2012 IV</c:v>
                </c:pt>
                <c:pt idx="32">
                  <c:v>2013 I</c:v>
                </c:pt>
                <c:pt idx="33">
                  <c:v>2013 II</c:v>
                </c:pt>
                <c:pt idx="34">
                  <c:v>2013 III</c:v>
                </c:pt>
                <c:pt idx="35">
                  <c:v>2013 IV</c:v>
                </c:pt>
                <c:pt idx="36">
                  <c:v>2014 I</c:v>
                </c:pt>
                <c:pt idx="37">
                  <c:v>2014 II</c:v>
                </c:pt>
                <c:pt idx="38">
                  <c:v>2014III</c:v>
                </c:pt>
                <c:pt idx="39">
                  <c:v>2014IV</c:v>
                </c:pt>
                <c:pt idx="40">
                  <c:v>2015I</c:v>
                </c:pt>
                <c:pt idx="41">
                  <c:v>2015II</c:v>
                </c:pt>
                <c:pt idx="42">
                  <c:v>2015III</c:v>
                </c:pt>
                <c:pt idx="43">
                  <c:v>2015IV</c:v>
                </c:pt>
                <c:pt idx="44">
                  <c:v>2016 I</c:v>
                </c:pt>
                <c:pt idx="45">
                  <c:v>2016 II</c:v>
                </c:pt>
                <c:pt idx="46">
                  <c:v>2016 III</c:v>
                </c:pt>
                <c:pt idx="47">
                  <c:v>2016 IV</c:v>
                </c:pt>
                <c:pt idx="48">
                  <c:v>2017 I</c:v>
                </c:pt>
                <c:pt idx="49">
                  <c:v>2017 II</c:v>
                </c:pt>
              </c:strCache>
            </c:strRef>
          </c:cat>
          <c:val>
            <c:numRef>
              <c:f>Hoja2!$H$3:$H$52</c:f>
              <c:numCache>
                <c:formatCode>General</c:formatCode>
                <c:ptCount val="50"/>
                <c:pt idx="0">
                  <c:v>100</c:v>
                </c:pt>
                <c:pt idx="1">
                  <c:v>104</c:v>
                </c:pt>
                <c:pt idx="2">
                  <c:v>105.6</c:v>
                </c:pt>
                <c:pt idx="3">
                  <c:v>108.1</c:v>
                </c:pt>
                <c:pt idx="4">
                  <c:v>111.8</c:v>
                </c:pt>
                <c:pt idx="5">
                  <c:v>115</c:v>
                </c:pt>
                <c:pt idx="6">
                  <c:v>115.9</c:v>
                </c:pt>
                <c:pt idx="7">
                  <c:v>117.9</c:v>
                </c:pt>
                <c:pt idx="8">
                  <c:v>119.9</c:v>
                </c:pt>
                <c:pt idx="9">
                  <c:v>121.7</c:v>
                </c:pt>
                <c:pt idx="10">
                  <c:v>122.1</c:v>
                </c:pt>
                <c:pt idx="11">
                  <c:v>123.7</c:v>
                </c:pt>
                <c:pt idx="12">
                  <c:v>124.7</c:v>
                </c:pt>
                <c:pt idx="13">
                  <c:v>124.6</c:v>
                </c:pt>
                <c:pt idx="14">
                  <c:v>123</c:v>
                </c:pt>
                <c:pt idx="15">
                  <c:v>120.2</c:v>
                </c:pt>
                <c:pt idx="16">
                  <c:v>116.6</c:v>
                </c:pt>
                <c:pt idx="17">
                  <c:v>114.4</c:v>
                </c:pt>
                <c:pt idx="18">
                  <c:v>113.4</c:v>
                </c:pt>
                <c:pt idx="19">
                  <c:v>112.8</c:v>
                </c:pt>
                <c:pt idx="20">
                  <c:v>111.3</c:v>
                </c:pt>
                <c:pt idx="21">
                  <c:v>110.3</c:v>
                </c:pt>
                <c:pt idx="22">
                  <c:v>109.3</c:v>
                </c:pt>
                <c:pt idx="23">
                  <c:v>108.9</c:v>
                </c:pt>
                <c:pt idx="24">
                  <c:v>106.2</c:v>
                </c:pt>
                <c:pt idx="25">
                  <c:v>104.7</c:v>
                </c:pt>
                <c:pt idx="26">
                  <c:v>103.3</c:v>
                </c:pt>
                <c:pt idx="27">
                  <c:v>101.5</c:v>
                </c:pt>
                <c:pt idx="28">
                  <c:v>98.5</c:v>
                </c:pt>
                <c:pt idx="29">
                  <c:v>95.9</c:v>
                </c:pt>
                <c:pt idx="30">
                  <c:v>93.7</c:v>
                </c:pt>
                <c:pt idx="31">
                  <c:v>91.6</c:v>
                </c:pt>
                <c:pt idx="32">
                  <c:v>90.7</c:v>
                </c:pt>
                <c:pt idx="33">
                  <c:v>89.9</c:v>
                </c:pt>
                <c:pt idx="34">
                  <c:v>89.5</c:v>
                </c:pt>
                <c:pt idx="35">
                  <c:v>87.9</c:v>
                </c:pt>
                <c:pt idx="36">
                  <c:v>87.5</c:v>
                </c:pt>
                <c:pt idx="37">
                  <c:v>87.5</c:v>
                </c:pt>
                <c:pt idx="38">
                  <c:v>87.3</c:v>
                </c:pt>
                <c:pt idx="39">
                  <c:v>87.7</c:v>
                </c:pt>
                <c:pt idx="40">
                  <c:v>87.4</c:v>
                </c:pt>
                <c:pt idx="41">
                  <c:v>88.6</c:v>
                </c:pt>
                <c:pt idx="42">
                  <c:v>88.6</c:v>
                </c:pt>
                <c:pt idx="43">
                  <c:v>89.4</c:v>
                </c:pt>
                <c:pt idx="44">
                  <c:v>89.5</c:v>
                </c:pt>
                <c:pt idx="45">
                  <c:v>91.1</c:v>
                </c:pt>
                <c:pt idx="46">
                  <c:v>90.7</c:v>
                </c:pt>
                <c:pt idx="47">
                  <c:v>91.4</c:v>
                </c:pt>
                <c:pt idx="48">
                  <c:v>92.2</c:v>
                </c:pt>
                <c:pt idx="49">
                  <c:v>95.5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587-4238-9164-6E8AA0983D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3940120"/>
        <c:axId val="293939728"/>
      </c:lineChart>
      <c:lineChart>
        <c:grouping val="standard"/>
        <c:varyColors val="0"/>
        <c:ser>
          <c:idx val="2"/>
          <c:order val="2"/>
          <c:tx>
            <c:strRef>
              <c:f>Hoja2!$J$1:$J$2</c:f>
              <c:strCache>
                <c:ptCount val="2"/>
                <c:pt idx="0">
                  <c:v>IPV-Ine (esc.dcha)</c:v>
                </c:pt>
                <c:pt idx="1">
                  <c:v>(2007=100)</c:v>
                </c:pt>
              </c:strCache>
            </c:strRef>
          </c:tx>
          <c:spPr>
            <a:ln w="38098">
              <a:solidFill>
                <a:srgbClr val="00B050"/>
              </a:solidFill>
            </a:ln>
          </c:spPr>
          <c:marker>
            <c:symbol val="triangle"/>
            <c:size val="8"/>
            <c:spPr>
              <a:solidFill>
                <a:srgbClr val="00B050"/>
              </a:solidFill>
            </c:spPr>
          </c:marker>
          <c:cat>
            <c:strRef>
              <c:f>Hoja2!$E$3:$E$52</c:f>
              <c:strCache>
                <c:ptCount val="50"/>
                <c:pt idx="0">
                  <c:v>2005 I</c:v>
                </c:pt>
                <c:pt idx="1">
                  <c:v>2005 II</c:v>
                </c:pt>
                <c:pt idx="2">
                  <c:v>2005 III</c:v>
                </c:pt>
                <c:pt idx="3">
                  <c:v>2005 IV</c:v>
                </c:pt>
                <c:pt idx="4">
                  <c:v>2006 I</c:v>
                </c:pt>
                <c:pt idx="5">
                  <c:v>2006 II</c:v>
                </c:pt>
                <c:pt idx="6">
                  <c:v>2006 III</c:v>
                </c:pt>
                <c:pt idx="7">
                  <c:v>2006 IV</c:v>
                </c:pt>
                <c:pt idx="8">
                  <c:v>2007 I</c:v>
                </c:pt>
                <c:pt idx="9">
                  <c:v>2007 II</c:v>
                </c:pt>
                <c:pt idx="10">
                  <c:v>2007 III</c:v>
                </c:pt>
                <c:pt idx="11">
                  <c:v>2007 IV</c:v>
                </c:pt>
                <c:pt idx="12">
                  <c:v>2008 I</c:v>
                </c:pt>
                <c:pt idx="13">
                  <c:v>2008 II</c:v>
                </c:pt>
                <c:pt idx="14">
                  <c:v>2008 III</c:v>
                </c:pt>
                <c:pt idx="15">
                  <c:v>2008 IV</c:v>
                </c:pt>
                <c:pt idx="16">
                  <c:v>2009 I</c:v>
                </c:pt>
                <c:pt idx="17">
                  <c:v>2009 II</c:v>
                </c:pt>
                <c:pt idx="18">
                  <c:v>2009 III</c:v>
                </c:pt>
                <c:pt idx="19">
                  <c:v>2009 IV</c:v>
                </c:pt>
                <c:pt idx="20">
                  <c:v>2010 I</c:v>
                </c:pt>
                <c:pt idx="21">
                  <c:v>2010 II</c:v>
                </c:pt>
                <c:pt idx="22">
                  <c:v>2010 III</c:v>
                </c:pt>
                <c:pt idx="23">
                  <c:v>2010 IV</c:v>
                </c:pt>
                <c:pt idx="24">
                  <c:v>2011 I</c:v>
                </c:pt>
                <c:pt idx="25">
                  <c:v>2011 II</c:v>
                </c:pt>
                <c:pt idx="26">
                  <c:v>2011 III</c:v>
                </c:pt>
                <c:pt idx="27">
                  <c:v>2011 IV</c:v>
                </c:pt>
                <c:pt idx="28">
                  <c:v>2012 I</c:v>
                </c:pt>
                <c:pt idx="29">
                  <c:v>2012 II</c:v>
                </c:pt>
                <c:pt idx="30">
                  <c:v>2012 III</c:v>
                </c:pt>
                <c:pt idx="31">
                  <c:v>2012 IV</c:v>
                </c:pt>
                <c:pt idx="32">
                  <c:v>2013 I</c:v>
                </c:pt>
                <c:pt idx="33">
                  <c:v>2013 II</c:v>
                </c:pt>
                <c:pt idx="34">
                  <c:v>2013 III</c:v>
                </c:pt>
                <c:pt idx="35">
                  <c:v>2013 IV</c:v>
                </c:pt>
                <c:pt idx="36">
                  <c:v>2014 I</c:v>
                </c:pt>
                <c:pt idx="37">
                  <c:v>2014 II</c:v>
                </c:pt>
                <c:pt idx="38">
                  <c:v>2014III</c:v>
                </c:pt>
                <c:pt idx="39">
                  <c:v>2014IV</c:v>
                </c:pt>
                <c:pt idx="40">
                  <c:v>2015I</c:v>
                </c:pt>
                <c:pt idx="41">
                  <c:v>2015II</c:v>
                </c:pt>
                <c:pt idx="42">
                  <c:v>2015III</c:v>
                </c:pt>
                <c:pt idx="43">
                  <c:v>2015IV</c:v>
                </c:pt>
                <c:pt idx="44">
                  <c:v>2016 I</c:v>
                </c:pt>
                <c:pt idx="45">
                  <c:v>2016 II</c:v>
                </c:pt>
                <c:pt idx="46">
                  <c:v>2016 III</c:v>
                </c:pt>
                <c:pt idx="47">
                  <c:v>2016 IV</c:v>
                </c:pt>
                <c:pt idx="48">
                  <c:v>2017 I</c:v>
                </c:pt>
                <c:pt idx="49">
                  <c:v>2017 II</c:v>
                </c:pt>
              </c:strCache>
            </c:strRef>
          </c:cat>
          <c:val>
            <c:numRef>
              <c:f>Hoja2!$J$3:$J$52</c:f>
              <c:numCache>
                <c:formatCode>General</c:formatCode>
                <c:ptCount val="50"/>
                <c:pt idx="8" formatCode="#,#00">
                  <c:v>97.55</c:v>
                </c:pt>
                <c:pt idx="9" formatCode="#,#00">
                  <c:v>100.337</c:v>
                </c:pt>
                <c:pt idx="10" formatCode="#,#00">
                  <c:v>101.417</c:v>
                </c:pt>
                <c:pt idx="11" formatCode="#,#00">
                  <c:v>100.696</c:v>
                </c:pt>
                <c:pt idx="12" formatCode="#,#00">
                  <c:v>100.32299999999999</c:v>
                </c:pt>
                <c:pt idx="13" formatCode="#,#00">
                  <c:v>100.012</c:v>
                </c:pt>
                <c:pt idx="14" formatCode="#,#00">
                  <c:v>98.352000000000004</c:v>
                </c:pt>
                <c:pt idx="15" formatCode="#,#00">
                  <c:v>95.262</c:v>
                </c:pt>
                <c:pt idx="16" formatCode="#,#00">
                  <c:v>92.71</c:v>
                </c:pt>
                <c:pt idx="17" formatCode="#,#00">
                  <c:v>92.301000000000002</c:v>
                </c:pt>
                <c:pt idx="18" formatCode="#,#00">
                  <c:v>91.474000000000004</c:v>
                </c:pt>
                <c:pt idx="19" formatCode="#,#00">
                  <c:v>91.165000000000006</c:v>
                </c:pt>
                <c:pt idx="20" formatCode="#,#00">
                  <c:v>89.991</c:v>
                </c:pt>
                <c:pt idx="21" formatCode="#,#00">
                  <c:v>91.531000000000006</c:v>
                </c:pt>
                <c:pt idx="22" formatCode="#,#00">
                  <c:v>89.462000000000003</c:v>
                </c:pt>
                <c:pt idx="23" formatCode="#,#00">
                  <c:v>89.384</c:v>
                </c:pt>
                <c:pt idx="24" formatCode="#,#00">
                  <c:v>86.27</c:v>
                </c:pt>
                <c:pt idx="25">
                  <c:v>85.3</c:v>
                </c:pt>
                <c:pt idx="26">
                  <c:v>82.9</c:v>
                </c:pt>
                <c:pt idx="27">
                  <c:v>79.400000000000006</c:v>
                </c:pt>
                <c:pt idx="28">
                  <c:v>75.400000000000006</c:v>
                </c:pt>
                <c:pt idx="29">
                  <c:v>73</c:v>
                </c:pt>
                <c:pt idx="30">
                  <c:v>70.2</c:v>
                </c:pt>
                <c:pt idx="31">
                  <c:v>69.2</c:v>
                </c:pt>
                <c:pt idx="32">
                  <c:v>64.7</c:v>
                </c:pt>
                <c:pt idx="33">
                  <c:v>64.2</c:v>
                </c:pt>
                <c:pt idx="34">
                  <c:v>64.7</c:v>
                </c:pt>
                <c:pt idx="35">
                  <c:v>63.8</c:v>
                </c:pt>
                <c:pt idx="36">
                  <c:v>63.6</c:v>
                </c:pt>
                <c:pt idx="37">
                  <c:v>64.7</c:v>
                </c:pt>
                <c:pt idx="38">
                  <c:v>64.8</c:v>
                </c:pt>
                <c:pt idx="39">
                  <c:v>64.900000000000006</c:v>
                </c:pt>
                <c:pt idx="40">
                  <c:v>64.5</c:v>
                </c:pt>
                <c:pt idx="41">
                  <c:v>67.2</c:v>
                </c:pt>
                <c:pt idx="42">
                  <c:v>67.5</c:v>
                </c:pt>
                <c:pt idx="43">
                  <c:v>67.7</c:v>
                </c:pt>
                <c:pt idx="44">
                  <c:v>68.7</c:v>
                </c:pt>
                <c:pt idx="45">
                  <c:v>69.900000000000006</c:v>
                </c:pt>
                <c:pt idx="46">
                  <c:v>70.5</c:v>
                </c:pt>
                <c:pt idx="47">
                  <c:v>70.8</c:v>
                </c:pt>
                <c:pt idx="48">
                  <c:v>72.7</c:v>
                </c:pt>
                <c:pt idx="49">
                  <c:v>74.099999999999994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C587-4238-9164-6E8AA0983D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3941688"/>
        <c:axId val="293943256"/>
      </c:lineChart>
      <c:catAx>
        <c:axId val="293940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s-ES"/>
          </a:p>
        </c:txPr>
        <c:crossAx val="293939728"/>
        <c:crosses val="autoZero"/>
        <c:auto val="1"/>
        <c:lblAlgn val="ctr"/>
        <c:lblOffset val="100"/>
        <c:noMultiLvlLbl val="0"/>
      </c:catAx>
      <c:valAx>
        <c:axId val="293939728"/>
        <c:scaling>
          <c:orientation val="minMax"/>
          <c:max val="130"/>
          <c:min val="50"/>
        </c:scaling>
        <c:delete val="0"/>
        <c:axPos val="l"/>
        <c:majorGridlines/>
        <c:numFmt formatCode="#,#00" sourceLinked="1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es-ES"/>
          </a:p>
        </c:txPr>
        <c:crossAx val="293940120"/>
        <c:crosses val="autoZero"/>
        <c:crossBetween val="between"/>
      </c:valAx>
      <c:catAx>
        <c:axId val="2939416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93943256"/>
        <c:crosses val="autoZero"/>
        <c:auto val="1"/>
        <c:lblAlgn val="ctr"/>
        <c:lblOffset val="100"/>
        <c:noMultiLvlLbl val="0"/>
      </c:catAx>
      <c:valAx>
        <c:axId val="293943256"/>
        <c:scaling>
          <c:orientation val="minMax"/>
          <c:max val="112"/>
          <c:min val="10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s-ES"/>
          </a:p>
        </c:txPr>
        <c:crossAx val="293941688"/>
        <c:crosses val="max"/>
        <c:crossBetween val="between"/>
      </c:valAx>
      <c:spPr>
        <a:solidFill>
          <a:srgbClr val="FFFF99"/>
        </a:solidFill>
      </c:spPr>
    </c:plotArea>
    <c:legend>
      <c:legendPos val="r"/>
      <c:layout>
        <c:manualLayout>
          <c:xMode val="edge"/>
          <c:yMode val="edge"/>
          <c:x val="0.24579292371500988"/>
          <c:y val="0.62384379522653122"/>
          <c:w val="0.24860140212039589"/>
          <c:h val="0.1991605254950608"/>
        </c:manualLayout>
      </c:layout>
      <c:overlay val="0"/>
      <c:spPr>
        <a:solidFill>
          <a:schemeClr val="bg1"/>
        </a:solidFill>
        <a:ln w="15874">
          <a:solidFill>
            <a:schemeClr val="tx1"/>
          </a:solidFill>
        </a:ln>
      </c:spPr>
      <c:txPr>
        <a:bodyPr/>
        <a:lstStyle/>
        <a:p>
          <a:pPr>
            <a:defRPr sz="1200" b="1"/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0.46078</cdr:x>
      <cdr:y>0.40845</cdr:y>
    </cdr:from>
    <cdr:to>
      <cdr:x>0.55778</cdr:x>
      <cdr:y>0.53095</cdr:y>
    </cdr:to>
    <cdr:sp macro="" textlink="">
      <cdr:nvSpPr>
        <cdr:cNvPr id="59400" name="AutoShape 8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42594" y="2292795"/>
          <a:ext cx="893127" cy="687641"/>
        </a:xfrm>
        <a:prstGeom xmlns:a="http://schemas.openxmlformats.org/drawingml/2006/main" prst="cloudCallout">
          <a:avLst>
            <a:gd name="adj1" fmla="val 2926"/>
            <a:gd name="adj2" fmla="val 83333"/>
          </a:avLst>
        </a:prstGeom>
        <a:solidFill xmlns:a="http://schemas.openxmlformats.org/drawingml/2006/main">
          <a:srgbClr xmlns:mc="http://schemas.openxmlformats.org/markup-compatibility/2006" xmlns:a14="http://schemas.microsoft.com/office/drawing/2010/main" val="FFFFFF" mc:Ignorable="a14" a14:legacySpreadsheetColorIndex="9"/>
        </a:solidFill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round/>
          <a:headEnd/>
          <a:tailEnd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27432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s-ES" sz="1200" b="1" i="0" u="none" strike="noStrike" baseline="0">
              <a:solidFill>
                <a:srgbClr val="000000"/>
              </a:solidFill>
              <a:latin typeface="Arial"/>
              <a:cs typeface="Arial"/>
            </a:rPr>
            <a:t>Boom 70</a:t>
          </a:r>
        </a:p>
      </cdr:txBody>
    </cdr:sp>
  </cdr:relSizeAnchor>
  <cdr:relSizeAnchor xmlns:cdr="http://schemas.openxmlformats.org/drawingml/2006/chartDrawing">
    <cdr:from>
      <cdr:x>0.57866</cdr:x>
      <cdr:y>0.31143</cdr:y>
    </cdr:from>
    <cdr:to>
      <cdr:x>0.66941</cdr:x>
      <cdr:y>0.41618</cdr:y>
    </cdr:to>
    <cdr:sp macro="" textlink="">
      <cdr:nvSpPr>
        <cdr:cNvPr id="59401" name="AutoShape 9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327968" y="1748155"/>
          <a:ext cx="835580" cy="588004"/>
        </a:xfrm>
        <a:prstGeom xmlns:a="http://schemas.openxmlformats.org/drawingml/2006/main" prst="cloudCallout">
          <a:avLst>
            <a:gd name="adj1" fmla="val 1803"/>
            <a:gd name="adj2" fmla="val 123841"/>
          </a:avLst>
        </a:prstGeom>
        <a:solidFill xmlns:a="http://schemas.openxmlformats.org/drawingml/2006/main">
          <a:srgbClr xmlns:mc="http://schemas.openxmlformats.org/markup-compatibility/2006" xmlns:a14="http://schemas.microsoft.com/office/drawing/2010/main" val="FFFFFF" mc:Ignorable="a14" a14:legacySpreadsheetColorIndex="9"/>
        </a:solidFill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round/>
          <a:headEnd/>
          <a:tailEnd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27432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s-ES" sz="1200" b="1" i="0" u="none" strike="noStrike" baseline="0">
              <a:solidFill>
                <a:srgbClr val="000000"/>
              </a:solidFill>
              <a:latin typeface="Arial"/>
              <a:cs typeface="Arial"/>
            </a:rPr>
            <a:t>Boom 80</a:t>
          </a:r>
        </a:p>
      </cdr:txBody>
    </cdr:sp>
  </cdr:relSizeAnchor>
  <cdr:relSizeAnchor xmlns:cdr="http://schemas.openxmlformats.org/drawingml/2006/chartDrawing">
    <cdr:from>
      <cdr:x>0.65379</cdr:x>
      <cdr:y>0.11421</cdr:y>
    </cdr:from>
    <cdr:to>
      <cdr:x>0.75448</cdr:x>
      <cdr:y>0.27771</cdr:y>
    </cdr:to>
    <cdr:sp macro="" textlink="">
      <cdr:nvSpPr>
        <cdr:cNvPr id="59402" name="AutoShape 10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019800" y="641121"/>
          <a:ext cx="927100" cy="917791"/>
        </a:xfrm>
        <a:prstGeom xmlns:a="http://schemas.openxmlformats.org/drawingml/2006/main" prst="cloudCallout">
          <a:avLst>
            <a:gd name="adj1" fmla="val 24222"/>
            <a:gd name="adj2" fmla="val 73611"/>
          </a:avLst>
        </a:prstGeom>
        <a:solidFill xmlns:a="http://schemas.openxmlformats.org/drawingml/2006/main">
          <a:srgbClr xmlns:mc="http://schemas.openxmlformats.org/markup-compatibility/2006" xmlns:a14="http://schemas.microsoft.com/office/drawing/2010/main" val="FFFFFF" mc:Ignorable="a14" a14:legacySpreadsheetColorIndex="9"/>
        </a:solidFill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round/>
          <a:headEnd/>
          <a:tailEnd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27432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s-ES" sz="1400" b="1" i="0" u="none" strike="noStrike" baseline="0">
              <a:solidFill>
                <a:srgbClr val="000000"/>
              </a:solidFill>
              <a:latin typeface="Arial"/>
              <a:cs typeface="Arial"/>
            </a:rPr>
            <a:t>Boom 90</a:t>
          </a:r>
        </a:p>
      </cdr:txBody>
    </cdr:sp>
  </cdr:relSizeAnchor>
  <cdr:relSizeAnchor xmlns:cdr="http://schemas.openxmlformats.org/drawingml/2006/chartDrawing">
    <cdr:from>
      <cdr:x>0.31625</cdr:x>
      <cdr:y>0.17475</cdr:y>
    </cdr:from>
    <cdr:to>
      <cdr:x>0.53655</cdr:x>
      <cdr:y>0.23025</cdr:y>
    </cdr:to>
    <cdr:sp macro="" textlink="">
      <cdr:nvSpPr>
        <cdr:cNvPr id="59404" name="Text Box 1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11872" y="980942"/>
          <a:ext cx="2028428" cy="311543"/>
        </a:xfrm>
        <a:prstGeom xmlns:a="http://schemas.openxmlformats.org/drawingml/2006/main" prst="rect">
          <a:avLst/>
        </a:prstGeom>
        <a:solidFill xmlns:a="http://schemas.openxmlformats.org/drawingml/2006/main">
          <a:srgbClr xmlns:mc="http://schemas.openxmlformats.org/markup-compatibility/2006" xmlns:a14="http://schemas.microsoft.com/office/drawing/2010/main" val="FFFFFF" mc:Ignorable="a14" a14:legacySpreadsheetColorIndex="9"/>
        </a:solidFill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miter lim="800000"/>
          <a:headEnd/>
          <a:tailEnd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s-ES" sz="1600" b="1" i="0" u="none" strike="noStrike" baseline="0">
              <a:solidFill>
                <a:srgbClr val="000000"/>
              </a:solidFill>
              <a:latin typeface="Arial"/>
              <a:cs typeface="Arial"/>
            </a:rPr>
            <a:t>Miles de tm anuales</a:t>
          </a:r>
          <a:r>
            <a:rPr lang="es-ES" sz="1400" b="1" i="0" u="none" strike="noStrike" baseline="0">
              <a:solidFill>
                <a:srgbClr val="000000"/>
              </a:solidFill>
              <a:latin typeface="Arial"/>
              <a:cs typeface="Arial"/>
            </a:rPr>
            <a:t>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0.17414</cdr:x>
      <cdr:y>0.02348</cdr:y>
    </cdr:from>
    <cdr:to>
      <cdr:x>0.92574</cdr:x>
      <cdr:y>0.1409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1619250" y="142875"/>
          <a:ext cx="6988969" cy="714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3200" b="1">
              <a:latin typeface="Times New Roman" panose="02020603050405020304" pitchFamily="18" charset="0"/>
              <a:cs typeface="Times New Roman" panose="02020603050405020304" pitchFamily="18" charset="0"/>
            </a:rPr>
            <a:t>Porcentaje</a:t>
          </a:r>
          <a:r>
            <a:rPr lang="es-ES" sz="3200" b="1" baseline="0">
              <a:latin typeface="Times New Roman" panose="02020603050405020304" pitchFamily="18" charset="0"/>
              <a:cs typeface="Times New Roman" panose="02020603050405020304" pitchFamily="18" charset="0"/>
            </a:rPr>
            <a:t> de vivienda social en 2007</a:t>
          </a:r>
          <a:endParaRPr lang="es-ES" sz="3200" b="1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0.15108</cdr:x>
      <cdr:y>0.03188</cdr:y>
    </cdr:from>
    <cdr:to>
      <cdr:x>0.86168</cdr:x>
      <cdr:y>0.12513</cdr:y>
    </cdr:to>
    <cdr:pic>
      <cdr:nvPicPr>
        <cdr:cNvPr id="3" name="chart">
          <a:extLst xmlns:a="http://schemas.openxmlformats.org/drawingml/2006/main">
            <a:ext uri="{FF2B5EF4-FFF2-40B4-BE49-F238E27FC236}">
              <a16:creationId xmlns:a16="http://schemas.microsoft.com/office/drawing/2014/main" xmlns="" id="{0A4F6D8E-EFAA-4EE2-B187-DF47645F1F31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390431" y="175172"/>
          <a:ext cx="6559865" cy="512108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xmlns="" id="{6CD7F550-6DDC-445B-873A-34C04611DF2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780" tIns="48390" rIns="96780" bIns="48390" numCol="1" anchor="t" anchorCtr="0" compatLnSpc="1">
            <a:prstTxWarp prst="textNoShape">
              <a:avLst/>
            </a:prstTxWarp>
          </a:bodyPr>
          <a:lstStyle>
            <a:lvl1pPr defTabSz="968375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xmlns="" id="{42EDC59F-30BB-4E90-B05D-0F035531B1D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780" tIns="48390" rIns="96780" bIns="48390" numCol="1" anchor="t" anchorCtr="0" compatLnSpc="1">
            <a:prstTxWarp prst="textNoShape">
              <a:avLst/>
            </a:prstTxWarp>
          </a:bodyPr>
          <a:lstStyle>
            <a:lvl1pPr algn="r" defTabSz="968375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xmlns="" id="{29C27B3C-3B97-45CE-A883-323B449527B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780" tIns="48390" rIns="96780" bIns="48390" numCol="1" anchor="b" anchorCtr="0" compatLnSpc="1">
            <a:prstTxWarp prst="textNoShape">
              <a:avLst/>
            </a:prstTxWarp>
          </a:bodyPr>
          <a:lstStyle>
            <a:lvl1pPr defTabSz="968375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xmlns="" id="{DBB71A8D-884A-421C-B530-46760376305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780" tIns="48390" rIns="96780" bIns="48390" numCol="1" anchor="b" anchorCtr="0" compatLnSpc="1">
            <a:prstTxWarp prst="textNoShape">
              <a:avLst/>
            </a:prstTxWarp>
          </a:bodyPr>
          <a:lstStyle>
            <a:lvl1pPr algn="r" defTabSz="968375" eaLnBrk="1" hangingPunct="1">
              <a:defRPr sz="1300"/>
            </a:lvl1pPr>
          </a:lstStyle>
          <a:p>
            <a:pPr>
              <a:defRPr/>
            </a:pPr>
            <a:fld id="{2ACE9AEB-2F4A-4E6E-A7C6-06E90CE0217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1449014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xmlns="" id="{4B108C42-BCBC-4A57-945C-4305B8A1ACB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xmlns="" id="{716A2F7D-14A0-45D9-AA40-48F3EC38CF8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9002A814-0606-46D7-B4EE-C7EEE4C532CA}" type="datetimeFigureOut">
              <a:rPr lang="es-ES"/>
              <a:pPr>
                <a:defRPr/>
              </a:pPr>
              <a:t>04/04/2019</a:t>
            </a:fld>
            <a:endParaRPr lang="es-ES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xmlns="" id="{0F8433AD-E76E-44B0-9236-B0F7D10F22E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xmlns="" id="{B7F34C8F-38B2-411F-B03D-6BBF750DD1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xmlns="" id="{D998821B-88EB-4B79-861B-62FB8A0A839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xmlns="" id="{9739887A-3B20-4677-A1F7-2AC7A02C32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A99316F-A8C2-460E-A978-2F4B83E8B7C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8089950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xmlns="" id="{E2877A86-115D-42B1-8A6B-60F79D37BD7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787" tIns="47393" rIns="94787" bIns="47393" anchor="b"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F9606CA5-1D4B-4A24-9307-BEC90E4666F6}" type="slidenum">
              <a:rPr lang="fr-FR" altLang="es-ES">
                <a:solidFill>
                  <a:srgbClr val="000000"/>
                </a:solidFill>
                <a:latin typeface="Times New Roman" panose="02020603050405020304" pitchFamily="18" charset="0"/>
              </a:rPr>
              <a:pPr algn="r">
                <a:spcBef>
                  <a:spcPct val="0"/>
                </a:spcBef>
              </a:pPr>
              <a:t>1</a:t>
            </a:fld>
            <a:endParaRPr lang="fr-FR" altLang="es-E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xmlns="" id="{9E56E67B-EEBF-46FD-B036-90A16FE675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xmlns="" id="{6451C45E-6E6F-463D-8740-1473DCC3DF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s-ES"/>
          </a:p>
        </p:txBody>
      </p:sp>
    </p:spTree>
    <p:extLst>
      <p:ext uri="{BB962C8B-B14F-4D97-AF65-F5344CB8AC3E}">
        <p14:creationId xmlns:p14="http://schemas.microsoft.com/office/powerpoint/2010/main" val="2021322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xmlns="" id="{AC8B274C-52C0-4D50-A99A-23B1C981C3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fld id="{E3AFBC7C-92AE-48C0-83DC-FED028A40B2F}" type="slidenum">
              <a:rPr lang="fr-FR" altLang="es-ES" smtClean="0">
                <a:solidFill>
                  <a:srgbClr val="000000"/>
                </a:solidFill>
                <a:latin typeface="Times New Roman" panose="02020603050405020304" pitchFamily="18" charset="0"/>
              </a:rPr>
              <a:pPr eaLnBrk="0" hangingPunct="0">
                <a:spcBef>
                  <a:spcPct val="0"/>
                </a:spcBef>
              </a:pPr>
              <a:t>6</a:t>
            </a:fld>
            <a:endParaRPr lang="fr-FR" altLang="es-E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xmlns="" id="{7B3967BB-EAB8-472B-8B14-8FB93224D4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xmlns="" id="{27A99A11-2637-4BAE-AC0C-2E7B4CA7F6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s-ES"/>
          </a:p>
        </p:txBody>
      </p:sp>
    </p:spTree>
    <p:extLst>
      <p:ext uri="{BB962C8B-B14F-4D97-AF65-F5344CB8AC3E}">
        <p14:creationId xmlns:p14="http://schemas.microsoft.com/office/powerpoint/2010/main" val="2707219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08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B071B77-A955-4C53-AE57-AC203A201E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38B9047-2342-4E3D-8581-0EC069FC61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B00EFD9-3A0D-46F9-A860-39F1C81227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CC059-3613-46B6-99A3-F9EDF0059A2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84059455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4EC9ABCA-0764-428D-A80B-CE3B5672DE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D1AEBF99-A550-4BF0-B926-D13392E7B4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594BBECC-B9EA-4259-8251-BE088A0C23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CE031-ACFD-46EE-81C5-469041796AE5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94577037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587B874-0121-49C5-A237-3A3E099513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3328CD1-6C73-4CC5-89D0-249CA7D5F8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2137AD5-5CA1-4FF8-A579-BCDFDF1F35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D6A2E-F868-4302-AD6E-957A1738E05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53501861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6690E7C-C63C-4A25-8512-8D4D81DBBE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7A89594-FF7D-4251-AE66-A6341D48A0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8EB8C3B-5D63-4073-8C22-B3CD753C5B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D0EFA-07BB-4616-842F-708B58B782D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09643093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6D10E34-1BBA-43E7-AD7F-2795C9655C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FFE7DF26-5AE4-4502-AF2C-81D464EB5F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782A807-5B40-42C6-931B-196BDAC68A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63717-E9B3-436D-9F38-889460F56D8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72508030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2E940EC-69F1-46AB-86E0-038B4E331C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87847A20-3383-4835-AEA9-F9A533E422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7E30B8C-A94D-447B-BC21-76AB18C6E9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C3150-6086-4C3E-BDA5-83DCCC25516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70841528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5145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5C7F69DE-5400-4D89-B47D-7117792DE1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62471AD5-6FFE-4A51-A5CC-31338A5FF0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5D88591-B1CD-4021-B12E-6609501F3D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232E6-C340-41C9-B2ED-4873EE28E8D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915182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53BEF1D7-C356-4809-B06A-D79AC7D2EE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D42B23B-AD66-46E5-9E03-EED2548C01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0F7758C-EDEF-4254-9E24-92ED45CB56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13633-11F4-45D7-B55D-F737CADBCAD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232724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B766C93-6789-4B8D-9B4F-FAAA6EB287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FA871672-4AD4-498E-BEED-432D82804E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E94CB44-741F-46CD-A53D-150AC12199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09F43C1-141B-4C32-9A72-07E8A21E459D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022644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82233CEE-BA0C-47CC-A0DF-316A2FB69F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F57DE77-57A1-417F-B5EF-A55ED1A176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80CF51C-E8AC-46CE-A9FA-BF92D82E2C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8A02504-13B0-448D-BB87-77E7C0F28DAF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263879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9605FDA-E85A-45D0-AEAD-47A8DBDE8D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F21C652-9A6C-462D-BE75-FC96B8F434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401AE6B-7D0A-4FD6-9808-62565A4547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DC9E9A3-067F-46D5-AFC3-0F9118B78EC1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54491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6758BC9-098F-4DB0-8356-69C0C7111A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64FB93B-61B1-42D1-9FEC-88F3D22CBC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9F8DF84-B6EC-41FA-B0D4-BB3C6F36B4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092410D-DEFB-409D-BD59-415C768360D0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6817338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CB406BA5-2607-4221-9AFB-83050DBF27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E6905BC8-25C2-4AED-802B-D55EC04E5F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94628ADE-309E-4128-A064-D4A4F2CA47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559E3EE-BC57-4B13-B695-4527CEF6B179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41948558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DA81A89E-B473-4DB9-B851-74AF293E33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374D05C9-58D6-4EDE-82BF-DAA7EE9145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061C4735-B62F-4E99-B739-4E8EC7BD55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2E2589F-2110-460C-9DFF-4884E1FA441D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7610979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9132022A-662E-4E92-9F05-3B78428501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C4B99823-9454-444F-97BE-59BBDCCF9B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27A3AD04-688D-4ABF-9A1C-D3272AAEEF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7A14A47-5FFF-4F3D-8DA1-3B86C25238CA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064455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17502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6F3A6AE-1F64-44ED-BA4C-2A21789363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2730352-439E-4ECA-BB23-5B2FB2D15C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3D39AF5-8457-4B90-9032-6D2B651090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387BF23-312A-4371-A7A4-6355448EC021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0991673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AE0C143-AE4D-4BCF-AD1F-0BB5586FFF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6019624-C7DD-4595-9581-5E16907DD4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ADECF05-9301-4878-BE07-995B96741E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0299A2F-D5C5-4FF6-8DFB-8FB167AB534E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7601363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E527340-50EB-442D-8287-848F751F6A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FCF6BB9E-6E31-443C-B5A0-30DC8BC606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C4B7D7D-7624-4770-B4BA-22B99EAE62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32847AC-9010-47DE-856E-6004559BCBBD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1477466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955FCA35-DCC9-4C4E-98B5-C7AEAB10B8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663FE4EC-812D-4769-981E-554B8319CF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38E1507-713A-4579-9237-CA43B9785F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893A0AD-21F6-4429-94F0-71B6C30403A9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0160398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3343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13401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82EE84A-8112-4879-B1AC-FE95181BA9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DD02F16-4377-4770-AD53-E4BA532C3C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C19CCC0-A704-4122-B5B5-07A3A0CC64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76956-AB33-4C58-8484-1D53337CB49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513626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8FEF537-729A-4381-888D-DB4ADFB510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E09155E-FA35-4FED-A134-4758015C35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FFF76E70-FA75-4165-B28A-BEAB0448B7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BE85D-40C4-46BA-9ABE-20A6E225FE6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659847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D4498CA-BD42-4A03-AF88-95F6EA61B2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9B86C12-1FF0-4B04-9B36-D272D5ABDF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A89BBA7-CCE2-4EF8-9A3B-E9005B4655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723B0-C8EA-43C5-9ECF-6442A3E6E895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903163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597B4607-8F49-49C0-8C01-21210F8FA4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D49A633F-DFBA-417D-A0F0-3FADCDAE44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C2DB3E9D-6E92-4C4F-9B2E-190FEA85D8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270A0-297B-405A-92E7-B23FDF4D38F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260883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CDE9672-8256-4E41-A8C4-1123B91632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E235A7B-F7B9-430F-B25A-AE833DEA77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8430427-5890-4D13-B810-16B1A2D201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694D5-1E9A-44CA-A823-0AE06BB7BF25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208863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053F199B-0BFC-44AF-9058-7C965E19F3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6A32FDA8-A180-4F6E-A630-98309EB158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15F40A13-3FCB-4171-B5E9-6D9A5DFE8F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1E568-3ED9-4BBD-9444-3B96E58FBB6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2024467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47CB155E-A2E7-4983-977B-F4FC39419D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FA5675F3-E536-4DFA-8C41-97D4DA1946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BFF188FF-9C38-4D19-9032-FAD3ADEABC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1E142-1840-4333-8FED-8BE9C48AC9A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242249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FA2992B-8BB5-4FE1-8FFF-E164207929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AF17264-1CA1-45B5-81DF-4561249D2B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39EB633-0A63-45C1-8A5A-425C72B249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F9117-9ED4-4C52-AE0B-802AAAE1514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3806555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B080D3B-2AB7-4D94-8FDC-FD56F24ECB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7853D5D-A927-4707-86B3-930F125819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CE59CB2-8F02-43E0-93FF-3882DBAA15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E8BA9-60F8-48B8-B14C-F815019A7EF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435200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EB42AFDE-3A2B-4F1C-BA74-AED1282D8D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F359FCC9-B20A-420C-9F0F-954E83A69E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033D802F-1624-4C7F-91CF-8DE6510B48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8F883-8E44-4A12-BE64-11286F19F4C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708179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81E0523B-4DC3-4376-A6A7-2D9EECBD11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B5DD395-7811-4F09-86CE-4FF178057B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9D7DF29-A99D-4F7B-8079-CDF51C27BE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3641C-0E42-411E-A601-F023D8C8879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2274468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xmlns="" id="{71C2DF9D-E966-469F-AE3F-BD02DF708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1E3DF1C-066C-44B1-9010-5345EA3EE80F}" type="datetimeFigureOut">
              <a:rPr lang="es-ES"/>
              <a:pPr>
                <a:defRPr/>
              </a:pPr>
              <a:t>04/04/2019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xmlns="" id="{79D2814C-DD72-4898-BD06-CEDBF8843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xmlns="" id="{1590EC5A-E9F8-4C07-977B-A6EBAF733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CC528BF-4FD6-44BB-8EF9-28453B07DF9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8742255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xmlns="" id="{37AEFD9F-131B-4BC3-9DF4-D7B970E04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841E025-485B-4508-B98F-065B18F87C53}" type="datetimeFigureOut">
              <a:rPr lang="es-ES"/>
              <a:pPr>
                <a:defRPr/>
              </a:pPr>
              <a:t>04/04/2019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xmlns="" id="{0C4E4DB6-3AF4-4268-B0BA-FEE512AB4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xmlns="" id="{8366F6A4-0092-4B4C-86B5-9E2336DDF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F7D4C71-3188-4BC7-BFF6-0A8C5A9C39F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261482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xmlns="" id="{62C94C6A-BC96-4954-980A-F40288798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DA8F4CF-9F1B-4607-A141-0A68F0C16FBC}" type="datetimeFigureOut">
              <a:rPr lang="es-ES"/>
              <a:pPr>
                <a:defRPr/>
              </a:pPr>
              <a:t>04/04/2019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xmlns="" id="{D8A8CABB-B81D-4849-AE01-15A4AB269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xmlns="" id="{1415C5FD-C324-469F-A5A3-C04899224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262FBAB-4935-4538-9AC3-12F9408DFDE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9680213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>
            <a:extLst>
              <a:ext uri="{FF2B5EF4-FFF2-40B4-BE49-F238E27FC236}">
                <a16:creationId xmlns:a16="http://schemas.microsoft.com/office/drawing/2014/main" xmlns="" id="{18F26848-CF72-48F9-AA68-A5E31EF16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ED61066-22BB-480A-AD95-31BA835BEA22}" type="datetimeFigureOut">
              <a:rPr lang="es-ES"/>
              <a:pPr>
                <a:defRPr/>
              </a:pPr>
              <a:t>04/04/2019</a:t>
            </a:fld>
            <a:endParaRPr lang="es-ES"/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xmlns="" id="{A76B8624-D908-46F7-B1C1-6076FBD8C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xmlns="" id="{1F9075E9-6BE6-44D5-A1D3-EC6030300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1BEF28A-46A3-469D-8A7F-1F96F286B7E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704812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FBF4C2DC-059C-497A-BA5D-B2D7B578BC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D887100-F8D8-439E-B667-75169418DA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5DACEC9-FC39-4693-BF93-AD5CD4175E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5A095-B01B-43D1-9B1A-6A52313FA18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7930189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>
            <a:extLst>
              <a:ext uri="{FF2B5EF4-FFF2-40B4-BE49-F238E27FC236}">
                <a16:creationId xmlns:a16="http://schemas.microsoft.com/office/drawing/2014/main" xmlns="" id="{667F159F-1DBC-49D7-A748-BD99D81CA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1886C24-B3DD-47B2-9F93-8AD273712300}" type="datetimeFigureOut">
              <a:rPr lang="es-ES"/>
              <a:pPr>
                <a:defRPr/>
              </a:pPr>
              <a:t>04/04/2019</a:t>
            </a:fld>
            <a:endParaRPr lang="es-ES"/>
          </a:p>
        </p:txBody>
      </p:sp>
      <p:sp>
        <p:nvSpPr>
          <p:cNvPr id="8" name="7 Marcador de pie de página">
            <a:extLst>
              <a:ext uri="{FF2B5EF4-FFF2-40B4-BE49-F238E27FC236}">
                <a16:creationId xmlns:a16="http://schemas.microsoft.com/office/drawing/2014/main" xmlns="" id="{2E3047F8-BB7E-4513-B87A-51C5D6A23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8 Marcador de número de diapositiva">
            <a:extLst>
              <a:ext uri="{FF2B5EF4-FFF2-40B4-BE49-F238E27FC236}">
                <a16:creationId xmlns:a16="http://schemas.microsoft.com/office/drawing/2014/main" xmlns="" id="{FE7AFEC8-7CB0-45F3-A014-AFEB96522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2355B7F-FEB2-4BF1-BE00-26FA01C53C2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9945461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xmlns="" id="{18EE5EB5-2349-491B-82E2-58DC4F945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217F9CF-3CD4-494A-ADB8-7A5261CC2701}" type="datetimeFigureOut">
              <a:rPr lang="es-ES"/>
              <a:pPr>
                <a:defRPr/>
              </a:pPr>
              <a:t>04/04/2019</a:t>
            </a:fld>
            <a:endParaRPr lang="es-ES"/>
          </a:p>
        </p:txBody>
      </p:sp>
      <p:sp>
        <p:nvSpPr>
          <p:cNvPr id="4" name="3 Marcador de pie de página">
            <a:extLst>
              <a:ext uri="{FF2B5EF4-FFF2-40B4-BE49-F238E27FC236}">
                <a16:creationId xmlns:a16="http://schemas.microsoft.com/office/drawing/2014/main" xmlns="" id="{2000E8A1-4FDE-4F2E-99D6-75BFEE5BE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>
            <a:extLst>
              <a:ext uri="{FF2B5EF4-FFF2-40B4-BE49-F238E27FC236}">
                <a16:creationId xmlns:a16="http://schemas.microsoft.com/office/drawing/2014/main" xmlns="" id="{D39E46DC-919E-4700-9BB9-132EA3C17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7F51C9E-6FFD-4489-9F94-5A5CA00454C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2469516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>
            <a:extLst>
              <a:ext uri="{FF2B5EF4-FFF2-40B4-BE49-F238E27FC236}">
                <a16:creationId xmlns:a16="http://schemas.microsoft.com/office/drawing/2014/main" xmlns="" id="{A57C8E85-78DF-4696-8BC4-BB527A257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F8F9B12-ABAE-4D5A-8D01-A933624E9724}" type="datetimeFigureOut">
              <a:rPr lang="es-ES"/>
              <a:pPr>
                <a:defRPr/>
              </a:pPr>
              <a:t>04/04/2019</a:t>
            </a:fld>
            <a:endParaRPr lang="es-ES"/>
          </a:p>
        </p:txBody>
      </p:sp>
      <p:sp>
        <p:nvSpPr>
          <p:cNvPr id="3" name="2 Marcador de pie de página">
            <a:extLst>
              <a:ext uri="{FF2B5EF4-FFF2-40B4-BE49-F238E27FC236}">
                <a16:creationId xmlns:a16="http://schemas.microsoft.com/office/drawing/2014/main" xmlns="" id="{2572C51F-FE6E-42EB-BCFD-B7A969F16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xmlns="" id="{2E6B16F0-698A-4EFC-AF44-AD02D935D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A6DB87C-3B0A-498D-8EBA-0A5A0D7C5EF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8995393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>
            <a:extLst>
              <a:ext uri="{FF2B5EF4-FFF2-40B4-BE49-F238E27FC236}">
                <a16:creationId xmlns:a16="http://schemas.microsoft.com/office/drawing/2014/main" xmlns="" id="{223144C0-0C99-4E7F-8256-D021BE464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13C9289-84B4-478A-A0D2-92C9D4B3AAD6}" type="datetimeFigureOut">
              <a:rPr lang="es-ES"/>
              <a:pPr>
                <a:defRPr/>
              </a:pPr>
              <a:t>04/04/2019</a:t>
            </a:fld>
            <a:endParaRPr lang="es-ES"/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xmlns="" id="{EDD9581F-ED0F-4207-B7D6-57E683D7E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xmlns="" id="{4817AB11-5958-4B97-96FE-A8D81287F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A007E9A-ED93-467B-BFFC-0075A0CF784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610176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>
            <a:extLst>
              <a:ext uri="{FF2B5EF4-FFF2-40B4-BE49-F238E27FC236}">
                <a16:creationId xmlns:a16="http://schemas.microsoft.com/office/drawing/2014/main" xmlns="" id="{11E4678F-D243-4898-B6E4-74676F6D7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717CEB0-7C22-4058-89D7-77CEF52FFE2D}" type="datetimeFigureOut">
              <a:rPr lang="es-ES"/>
              <a:pPr>
                <a:defRPr/>
              </a:pPr>
              <a:t>04/04/2019</a:t>
            </a:fld>
            <a:endParaRPr lang="es-ES"/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xmlns="" id="{781B7680-A005-4B97-A09F-D66D4AAAE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xmlns="" id="{CD37B047-2E0F-40E6-A96F-4FBEA2EDA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0B7F997-B93C-4850-BD98-748C5A2A6D1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274217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xmlns="" id="{0F41F588-D852-4E8C-A4A8-7487D66B5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19E91C0-C266-40EF-93B7-982BA920E6FF}" type="datetimeFigureOut">
              <a:rPr lang="es-ES"/>
              <a:pPr>
                <a:defRPr/>
              </a:pPr>
              <a:t>04/04/2019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xmlns="" id="{85BD3874-7A6B-4319-B834-987FC3CE9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xmlns="" id="{0CDE8BD6-D899-46CC-A939-B56B7F75C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C931B3C-C2EE-4695-99AB-7083101D47D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1352214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xmlns="" id="{AF94F3CD-8121-48E7-B1A7-F134B92F9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421AC39-DDB7-44F0-8221-72EFE663F533}" type="datetimeFigureOut">
              <a:rPr lang="es-ES"/>
              <a:pPr>
                <a:defRPr/>
              </a:pPr>
              <a:t>04/04/2019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xmlns="" id="{2023A0F2-E93E-433F-BCD5-E301D55CA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xmlns="" id="{4B683315-0B33-4CDD-A560-D2003FF88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4A7B9D6-8698-45C3-ABA6-9FA8ED8D4ED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237445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6515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5466DC6-00BB-4BB8-900F-049992D8D6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A59FB77-F7E6-4F61-8EB5-187C025604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C4E03F6-B051-475A-ACB8-E06F5DDC38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384A6-DC4A-4F70-AF19-8BB3C4F28E2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777604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C597C6F-89D0-48CB-97BA-D4729D9A4D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C03F67C-7151-44AF-B891-2ED8C497AF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FCEA0C0B-6929-42DE-971C-9D106B1672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25335-2673-4C6F-BB5F-D10AEEBE1DD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957993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1C3AE94-E609-4CFB-866D-0F28095B18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7800D8E-E79C-4CF4-A804-0337EB87B5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45131E6-6C1E-475D-BE59-A9331C0379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29D40-2E7B-495B-B6A6-57DB8FA740B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622901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B4E583E-02C6-4492-AD36-F8EC58E498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9F0FB58-2DE2-435E-8554-5FCF236C5D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0AA3FA8-1501-41BE-96DA-2C42C1084F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DF6F7-D0F8-41B4-B999-CF2C2D0B78D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4435342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F9854BE9-361F-42D4-8E7E-19859C64B1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AE6A808E-6CEF-4C38-81BD-EA54188D6D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D70F0F4A-4EFF-475F-B29D-B981BD6E8C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8C9B0-0F4E-4775-B97E-05463D89026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980588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CFD3FC85-FD00-4AF8-A861-600DD4B0C0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83901EA1-9410-4917-BFBB-3A9A7B73F4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A92E70A9-C649-4D59-AB85-00A0192D12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B95D0-C6D1-4BCB-B5E4-76E5E074A7F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2894133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7A441BDA-DAF0-4A31-B0A4-7522F7D2CB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03307C45-A66A-4D14-8C2A-7924055EB6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3787F147-070C-4979-A683-E0F16795B4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CA5AA-F41F-4527-A320-CAC2DC4D425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411760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762D059-DD2E-4B5B-B8F4-625132ABB7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D43B960-AEB2-4F42-B718-0642FC3016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16A85EC-59AE-4064-87B5-DA19846CE0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BC47E-71C7-4BFC-A365-B65985B4321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500851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E30B91F-FE38-4508-93B4-0B7F65FC3C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219D20A-023F-45E2-9930-EA4C08F6D9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1CF1860-248D-4587-9A09-FAEE616F70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82F25-C749-417E-92F8-A466B07B794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5716718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55D20C37-A5F6-48AD-A894-5763EAA578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59E7B9A-AD2F-44E4-BE7A-DB56D1EA6C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6E5DA2E-91D7-4AD8-80E8-83C459C7C6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E44F6-62D3-4BBB-9252-BED9BC5A7E9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1822990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56259A2-1CFC-4C02-BC28-F9F75E2490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ED12B03-5AAC-49DC-B8CF-268887E457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7E58DD5-2B33-4942-B832-A49072F1E1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4239B-A988-4B26-9389-C057172A2EB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9732338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49836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9053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5794356B-38E2-45E6-BCCB-F2193988A5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31C780F9-7A3F-4A51-A05D-22C8B95D39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32DCA080-B885-4A37-BEC8-C6B6725095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EDAF1-17E7-4DDF-BD79-8F370D33DF7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9650907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83B0231A-EA35-4783-8D94-5376C939D5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90410ED-4224-4854-98CD-2404149E37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FB9E7C86-5D0C-4D36-B23C-AA6199C536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4E9D4-0038-4A18-A77C-42AC98533765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1834509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6475F14-567D-45A9-B558-58D5A8BAFE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A10D5AE-18B4-4BAA-91C6-1617197043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0589694-E520-495F-B28F-08B0CD604E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B1520-769D-44EE-BB36-32CB8AE88B6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6240915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896EFB4-FAE3-46A1-BEA2-1C1F94B94F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1A307AD-E6A0-4936-93EF-A44467CAA3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5117EC6-BE90-42C8-9AAD-63677F193A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A01C8-3E39-4D4C-BAA9-1874BBC0FAB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649864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5D14A7BE-E5A5-47D9-9AAE-D79EA9EFF0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D760258B-399C-4125-9B80-9C4260E4AB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72C0446D-12E4-4D1C-B8ED-48822DDE24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F966B-D1F5-4E2D-A2B5-7D57AEB64AD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2305008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AB639A12-35DB-4163-8A3D-CC6B0D5EE1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A28F8F42-517A-406A-A91D-66A4312927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700B6926-30EF-4511-BEA1-A4A63F3D80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026A1-1216-4294-9CD5-37F20A7C33A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17208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164E58E0-111A-4635-949D-31886B36D3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823E0474-C872-48E7-950B-DB57131B12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7715137C-A47F-4D82-B46E-88C61880D1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39ADD-0505-4011-A57F-313B50C539E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6547377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42D1FFF-6311-46FE-BDDE-A0F57B3D44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0A3FCB3-5CB6-4EF1-A212-464F382775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6975172-FB30-4F81-A199-538118B4A4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091B3-20F9-4863-A42C-52501C28FE0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94230854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7A71343-B576-4444-9BF0-2D7D78FABB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2FA3560-C5E2-465C-85CB-3173622C32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2929E5C-B8A0-4BD1-816D-5722742B32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198AB-B637-4DA7-AE71-374707E5476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1666999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5AC83311-5334-4E4E-B9CC-7D4B231248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1A03B65-7DAC-4166-9B4B-73D332F9F6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01C3B884-B40E-45D7-AD05-38888EC203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1B417-719A-426E-84B1-62C2F9EADAE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3260954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E4A4C947-C9C2-4064-993C-3D3F97911C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539114A-3A8A-4D77-B1E2-F07A3E5407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777539F5-D37B-4BF4-A886-C83837F664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61C58-134F-428D-9229-912AC64A018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517242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7CB97B5A-EAD1-4DCE-8E09-010175C5CB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3AD10D6B-03FB-4C58-B088-3B570B8C39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57ECB4A3-61FA-4735-9765-A2BA0ACADA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AA1A9-A84B-4734-81B6-B07786E2C17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80671231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6172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347679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3D33A75-1984-49C1-BB27-093D2C57E2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02CD311-A53E-4E19-A41A-FB443A365E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9265BFC-1CD5-4652-BD52-7DE010EE2D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1F76F-BD71-4333-9C6A-6AF143CD48E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15557384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90C94683-A456-45E0-B4A9-B352453AB7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9AA0167-F1B5-405F-8269-6E972648FA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FF62FFE6-7ED5-48CC-A10F-05292919EF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AC9C6-076D-4DF2-94E9-31AF2F88861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20181077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C4733DC-03AF-44DE-B36A-A07B4FE3F4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0D905BD-9FE1-493A-A5ED-F750D1EBD8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DD59503-0D1D-4704-B0B5-91F6DBD9B9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294E5-5661-4BF5-BA7E-995C1E8686C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39725963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25B8B4AF-6DE2-40DF-A4F3-2EDDEA75BB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E92E9B11-6004-43C3-AB47-DB0B670736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3E54740F-BA82-4343-9E81-1428C55D38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5E440-B3BA-4FC1-A943-2BFBD394F6E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72023483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2D0A5EC7-9BF4-48CA-BAB0-9E6A6AFCAE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94983A91-5BDD-43CD-B1AC-F158B880F3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81E55CB7-2E88-49C1-8CB5-E9FDB3173B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4F497-84CD-42A1-B032-6CF0E9A2B0A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92748861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E63D1B4B-6217-4163-AB3A-FFF6500890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9C0738B1-F50F-43C2-9746-0852AFC31E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AFD50105-7399-4D5D-AB14-894E8DF9E3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A5BC1-FF75-47DF-A2AB-A3DACFCBE34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35021443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DC2A4AD-096C-4187-904B-AC1E0D4492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2687D4A-8A91-43D6-ABE1-301FC84E8E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EF764F2-B522-4CC3-A332-1AFA71F1ED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46B36-6A3C-43D6-BBEB-183A0C1ECC2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44629046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B627F36-FAE4-4336-B9EF-687012073B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153E5C7-009E-4907-89DD-D5ED950ADA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40D8A08-236A-491D-A986-17D89CEB27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C2A61-911C-40DE-83C3-92FF1D7A937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60547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8DB5C37C-9267-4B78-BA6A-37B1B13209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237FA6FA-AC22-41E7-BE0E-9622BA2230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F2106271-44D2-4FF0-AF63-C90D0104F8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513C8-BBD6-43B0-91D7-8EB0AF5F3C1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13836318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A9E655C-6450-4FCB-8218-3BA9FBDA92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801F3C56-DC25-4F06-8BF3-117286BEAF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5B12C2F-C48D-4D5E-AF25-691CA9A64A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2DA83-E753-487E-9B0A-C86CB09028A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3302791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9E427FE5-7CA5-426B-B5E8-D40933856F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9C261E6-2137-4641-92A5-4DF4458FD0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8BA6EC8-1C4B-4BE6-88B3-9FD5D169A9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723DE-E90E-4C2B-9986-565B8879941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28211165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02060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313644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A60EA8E-FDA6-4E12-9247-F54F1B5EBA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5000"/>
              </a:lnSpc>
              <a:buFontTx/>
              <a:buChar char="•"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C1F69E39-0A5C-4B2D-9379-F74B16D291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5000"/>
              </a:lnSpc>
              <a:buFontTx/>
              <a:buChar char="•"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66B99FF-E8D9-45D9-9E9A-7F39A249EC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5000"/>
              </a:lnSpc>
              <a:buFontTx/>
              <a:buChar char="•"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A8BA3F8-D10A-429B-A9E3-F0D4DFBD101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41054571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7CF529DF-D351-45D5-B3F7-A53B74FD98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5000"/>
              </a:lnSpc>
              <a:buFontTx/>
              <a:buChar char="•"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DFCEBC36-A90C-4554-93C5-4E200F99B1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5000"/>
              </a:lnSpc>
              <a:buFontTx/>
              <a:buChar char="•"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8D1B336-7001-4FB8-A8E7-78DEECE5AA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5000"/>
              </a:lnSpc>
              <a:buFontTx/>
              <a:buChar char="•"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42B9808-2FFE-47B6-B1CD-E4BA81A34D2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62605557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C1035F8-7C8F-4356-A032-EE6EFDD9CD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5000"/>
              </a:lnSpc>
              <a:buFontTx/>
              <a:buChar char="•"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49515E8-B115-4524-AC36-C0C5725186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5000"/>
              </a:lnSpc>
              <a:buFontTx/>
              <a:buChar char="•"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0F6B593-1A1C-46A3-A71F-AD31659109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5000"/>
              </a:lnSpc>
              <a:buFontTx/>
              <a:buChar char="•"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0BEF427-917D-423B-B469-65F76726A58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22425958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71C6BB2D-7027-44D5-8B20-AE0BA94768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5000"/>
              </a:lnSpc>
              <a:buFontTx/>
              <a:buChar char="•"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EE43DC9E-0332-4952-BA38-6C82D7869C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5000"/>
              </a:lnSpc>
              <a:buFontTx/>
              <a:buChar char="•"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BB4F774E-1123-43BB-ACD8-2A133FE11F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5000"/>
              </a:lnSpc>
              <a:buFontTx/>
              <a:buChar char="•"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022DF00-DADB-4696-BD40-A681C156807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8386867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3064B0B9-6365-412E-A91C-D613873A76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5000"/>
              </a:lnSpc>
              <a:buFontTx/>
              <a:buChar char="•"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E1DD9CF6-EBAE-4B39-BB0E-73301A1617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5000"/>
              </a:lnSpc>
              <a:buFontTx/>
              <a:buChar char="•"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CD4F8820-D6B0-4899-8CB0-92ABF778B8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5000"/>
              </a:lnSpc>
              <a:buFontTx/>
              <a:buChar char="•"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79F58ED-F0B9-450D-882F-6CAF1DE4115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5794432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7311A71F-C35C-4D12-A94F-C6B1B5FE44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5000"/>
              </a:lnSpc>
              <a:buFontTx/>
              <a:buChar char="•"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3A67872A-0362-43B8-BB0F-4B611F4C7C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5000"/>
              </a:lnSpc>
              <a:buFontTx/>
              <a:buChar char="•"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7F9B00C2-7B18-44D6-A8C0-059D864967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5000"/>
              </a:lnSpc>
              <a:buFontTx/>
              <a:buChar char="•"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DDF4160-2D98-4806-9EBF-DC7E1FEF26F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61098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7412E03-30E9-4448-B8D6-063E575589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EC5F497-E300-40A3-B3F3-597BD1FF2E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3674EBD-9525-4318-8BA7-CBA9D74932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7EB84-9F59-40F3-8180-F68BDB17361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3631468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A032D5F-3E1B-4CD5-A6C0-10EA8CF888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5000"/>
              </a:lnSpc>
              <a:buFontTx/>
              <a:buChar char="•"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12A2066-06EB-4AF5-8149-91C7EDE332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5000"/>
              </a:lnSpc>
              <a:buFontTx/>
              <a:buChar char="•"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10F144C-AF52-46E9-91EF-1416C2ECC2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5000"/>
              </a:lnSpc>
              <a:buFontTx/>
              <a:buChar char="•"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C630267-8448-4E21-B08E-1D484E8FECB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7072145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1599401-F17A-4642-BE53-8A67FBB184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5000"/>
              </a:lnSpc>
              <a:buFontTx/>
              <a:buChar char="•"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017FE54-3A5B-49DA-9339-2BC9F38F59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5000"/>
              </a:lnSpc>
              <a:buFontTx/>
              <a:buChar char="•"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DAFF41A-2E4B-42C2-99F1-1A001D1177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5000"/>
              </a:lnSpc>
              <a:buFontTx/>
              <a:buChar char="•"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E804750-9D84-41EB-BADF-30BE4A1623A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87857862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21DBC0A-73A1-4578-8108-6F408FD77D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5000"/>
              </a:lnSpc>
              <a:buFontTx/>
              <a:buChar char="•"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BCA97CE-9AC7-4414-BFD2-39BAAE0F79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5000"/>
              </a:lnSpc>
              <a:buFontTx/>
              <a:buChar char="•"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33C26530-E9CF-441A-AD1D-38A8504109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5000"/>
              </a:lnSpc>
              <a:buFontTx/>
              <a:buChar char="•"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65EC018-75C6-4AE5-9775-F5CEAF950A4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26509683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3FD819D-CB24-4814-9FFC-0D11AC4118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5000"/>
              </a:lnSpc>
              <a:buFontTx/>
              <a:buChar char="•"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D9D9880-4C03-43EB-A371-94F7920115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5000"/>
              </a:lnSpc>
              <a:buFontTx/>
              <a:buChar char="•"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53DC04F-1159-438E-8D05-607E98B362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5000"/>
              </a:lnSpc>
              <a:buFontTx/>
              <a:buChar char="•"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ECBB127-4FD7-491B-AADA-09EB191E041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9863246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14EEF2C-4C4E-468C-BEE8-67FBF72852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0AAA02A-18D8-4B74-859C-0BFE29E4BC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72988F0-757E-4853-8F03-DA848D44CE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A7FA2-EF9D-46F1-B3A2-7905A550673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35707622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5A8E8AAA-3932-476E-999D-3F0608D131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D9B4858E-8BF4-4AE1-9F5C-10D2D5E036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C2C89EA-1475-41EA-BC7F-24964801A4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5E9B6-1910-481C-A007-2D70CF9AD72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0702664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115CF66-0A03-4A68-ACF6-B53C9C8B1E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DE9D3BE6-2B1A-483B-A5B4-E83D2F3D4C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81773DD-CA1E-4532-9E63-729F886189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FF0D1-1A82-42A9-9CCD-1E68E70734A5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40955694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9B60ADD-0FFD-483C-9F61-AC194FF451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DD6F461-241C-464A-AA14-F000FFD986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9AECC39-5EDB-44C2-A39C-276F3F9177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25F22-44B7-42F5-BF61-62817B12E7E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96902587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D8002DD0-41C3-47DA-9B43-1BCD41AB32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2E8B3E02-3D0A-4028-A0C9-4412E95D9B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45B49BFA-8C04-4AEE-B698-87023D0E18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2F234-60EE-4EC8-9E3C-6C0AA6DE1635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0186290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82BD3CD9-885E-4CA6-89B2-56FB85EB6E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DD982955-C1AC-4181-8EE1-D1AD6F665B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64BF7C2B-13BF-4117-85C6-670435DE93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B77F2-02BC-4C12-BF89-AAEE2CC3AAD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812061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D30FE200-6EE8-4F4B-989A-80E328E829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59028108-4A31-42AF-AF50-62773161BE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608B61E3-B3C1-43DF-9FA4-2A867F0F29B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342092B1-207D-4D0B-A57B-A325C07BA01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18F7288E-2E3D-4141-8130-F0C623E8D7A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10AFE57-6431-4804-AC3D-B29525F8F8C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29" r:id="rId1"/>
    <p:sldLayoutId id="2147490230" r:id="rId2"/>
    <p:sldLayoutId id="2147490167" r:id="rId3"/>
    <p:sldLayoutId id="2147490168" r:id="rId4"/>
    <p:sldLayoutId id="2147490169" r:id="rId5"/>
    <p:sldLayoutId id="2147490170" r:id="rId6"/>
    <p:sldLayoutId id="2147490171" r:id="rId7"/>
    <p:sldLayoutId id="2147490172" r:id="rId8"/>
    <p:sldLayoutId id="2147490173" r:id="rId9"/>
    <p:sldLayoutId id="2147490174" r:id="rId10"/>
    <p:sldLayoutId id="2147490175" r:id="rId11"/>
    <p:sldLayoutId id="214749017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xmlns="" id="{8A4445D3-D832-48F8-BC2F-D27765032A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/>
              <a:t>Haga clic para modificar el estilo de título del patrón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xmlns="" id="{C292F2B3-24AE-42E5-95D1-6EB1D2C44D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/>
              <a:t>Haga clic para modificar el estilo de texto del patrón</a:t>
            </a:r>
          </a:p>
          <a:p>
            <a:pPr lvl="1"/>
            <a:r>
              <a:rPr lang="es-ES_tradnl" altLang="es-ES"/>
              <a:t>Segundo nivel</a:t>
            </a:r>
          </a:p>
          <a:p>
            <a:pPr lvl="2"/>
            <a:r>
              <a:rPr lang="es-ES_tradnl" altLang="es-ES"/>
              <a:t>Tercer nivel</a:t>
            </a:r>
          </a:p>
          <a:p>
            <a:pPr lvl="3"/>
            <a:r>
              <a:rPr lang="es-ES_tradnl" altLang="es-ES"/>
              <a:t>Cuarto nivel</a:t>
            </a:r>
          </a:p>
          <a:p>
            <a:pPr lvl="4"/>
            <a:r>
              <a:rPr lang="es-ES_tradnl" altLang="es-ES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6EDB6AC9-64D0-44DA-B469-64251F1D00B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rgbClr val="000000"/>
                </a:solidFill>
                <a:effectLst/>
                <a:latin typeface="Times New Roman"/>
              </a:defRPr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B8637C92-B7AA-49BA-AFA4-36705A5B5BA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solidFill>
                  <a:srgbClr val="000000"/>
                </a:solidFill>
                <a:effectLst/>
                <a:latin typeface="Times New Roman"/>
              </a:defRPr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6A1AADC4-D318-4F9B-B49D-7C07F0B8F04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F14BF92-7343-4E6D-895D-63DCFA54E5D5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31" r:id="rId1"/>
    <p:sldLayoutId id="2147490232" r:id="rId2"/>
    <p:sldLayoutId id="2147490233" r:id="rId3"/>
    <p:sldLayoutId id="2147490234" r:id="rId4"/>
    <p:sldLayoutId id="2147490235" r:id="rId5"/>
    <p:sldLayoutId id="2147490236" r:id="rId6"/>
    <p:sldLayoutId id="2147490237" r:id="rId7"/>
    <p:sldLayoutId id="2147490238" r:id="rId8"/>
    <p:sldLayoutId id="2147490239" r:id="rId9"/>
    <p:sldLayoutId id="2147490240" r:id="rId10"/>
    <p:sldLayoutId id="21474902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xmlns="" id="{EB1AFCBD-67BF-42F3-BBFA-D61BC03AC2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cambiar el estilo de título	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xmlns="" id="{F09E3AD5-4BEF-4BB4-AFD4-8572E24692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073FA411-5797-4D57-A5F1-48188D1B1FE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A87D3E0E-4868-4393-A8E5-84D29CC9FBC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19140418-E44B-4AF5-98EE-D9C3E15A6D2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5054CB0-2799-40D0-A99A-0D70517AABD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42" r:id="rId1"/>
    <p:sldLayoutId id="2147490243" r:id="rId2"/>
    <p:sldLayoutId id="2147490244" r:id="rId3"/>
    <p:sldLayoutId id="2147490245" r:id="rId4"/>
    <p:sldLayoutId id="2147490246" r:id="rId5"/>
    <p:sldLayoutId id="2147490247" r:id="rId6"/>
    <p:sldLayoutId id="2147490248" r:id="rId7"/>
    <p:sldLayoutId id="2147490249" r:id="rId8"/>
    <p:sldLayoutId id="2147490250" r:id="rId9"/>
    <p:sldLayoutId id="2147490251" r:id="rId10"/>
    <p:sldLayoutId id="2147490252" r:id="rId11"/>
    <p:sldLayoutId id="214749025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Marcador de título">
            <a:extLst>
              <a:ext uri="{FF2B5EF4-FFF2-40B4-BE49-F238E27FC236}">
                <a16:creationId xmlns:a16="http://schemas.microsoft.com/office/drawing/2014/main" xmlns="" id="{2EA53175-2039-4FEF-9987-A8F17438F59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</a:p>
        </p:txBody>
      </p:sp>
      <p:sp>
        <p:nvSpPr>
          <p:cNvPr id="4099" name="2 Marcador de texto">
            <a:extLst>
              <a:ext uri="{FF2B5EF4-FFF2-40B4-BE49-F238E27FC236}">
                <a16:creationId xmlns:a16="http://schemas.microsoft.com/office/drawing/2014/main" xmlns="" id="{44AAB5D1-A5FC-40E2-8DF8-4F98D6F7927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xmlns="" id="{46B96D9C-541D-4EC8-AE8B-18145961DA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BA6C59A4-FB10-41F5-B2F6-247331514F6C}" type="datetimeFigureOut">
              <a:rPr lang="es-ES"/>
              <a:pPr>
                <a:defRPr/>
              </a:pPr>
              <a:t>04/04/2019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xmlns="" id="{FED4AA9A-2883-4F71-A3D6-455ADE9E43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xmlns="" id="{3126B9B2-B899-448F-AC8D-E81FF6A4A2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D00E8FE-4719-46DC-9004-535B9CF7F21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54" r:id="rId1"/>
    <p:sldLayoutId id="2147490255" r:id="rId2"/>
    <p:sldLayoutId id="2147490256" r:id="rId3"/>
    <p:sldLayoutId id="2147490257" r:id="rId4"/>
    <p:sldLayoutId id="2147490258" r:id="rId5"/>
    <p:sldLayoutId id="2147490259" r:id="rId6"/>
    <p:sldLayoutId id="2147490260" r:id="rId7"/>
    <p:sldLayoutId id="2147490261" r:id="rId8"/>
    <p:sldLayoutId id="2147490262" r:id="rId9"/>
    <p:sldLayoutId id="2147490263" r:id="rId10"/>
    <p:sldLayoutId id="21474902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xmlns="" id="{9961D24A-9C68-4CC1-9B65-052425E629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cambiar el estilo de título	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xmlns="" id="{76C781D2-3A96-41F6-A24B-E5E8BDDE1D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208900" name="Rectangle 4">
            <a:extLst>
              <a:ext uri="{FF2B5EF4-FFF2-40B4-BE49-F238E27FC236}">
                <a16:creationId xmlns:a16="http://schemas.microsoft.com/office/drawing/2014/main" xmlns="" id="{10F7C8BC-2E99-47DF-9133-069EDF605FD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FontTx/>
              <a:buNone/>
              <a:defRPr sz="1400" b="0">
                <a:solidFill>
                  <a:srgbClr val="000000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208901" name="Rectangle 5">
            <a:extLst>
              <a:ext uri="{FF2B5EF4-FFF2-40B4-BE49-F238E27FC236}">
                <a16:creationId xmlns:a16="http://schemas.microsoft.com/office/drawing/2014/main" xmlns="" id="{B4CDC059-06B7-4835-8693-EA77B28C190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buFontTx/>
              <a:buNone/>
              <a:defRPr sz="1400" b="0">
                <a:solidFill>
                  <a:srgbClr val="000000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208902" name="Rectangle 6">
            <a:extLst>
              <a:ext uri="{FF2B5EF4-FFF2-40B4-BE49-F238E27FC236}">
                <a16:creationId xmlns:a16="http://schemas.microsoft.com/office/drawing/2014/main" xmlns="" id="{F6B6CBFD-5A1D-4ADD-B8A2-BB2BA475768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E1BB0D8-ADAB-4E24-BDE3-45BF70BF6C15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65" r:id="rId1"/>
    <p:sldLayoutId id="2147490177" r:id="rId2"/>
    <p:sldLayoutId id="2147490178" r:id="rId3"/>
    <p:sldLayoutId id="2147490179" r:id="rId4"/>
    <p:sldLayoutId id="2147490180" r:id="rId5"/>
    <p:sldLayoutId id="2147490181" r:id="rId6"/>
    <p:sldLayoutId id="2147490182" r:id="rId7"/>
    <p:sldLayoutId id="2147490183" r:id="rId8"/>
    <p:sldLayoutId id="2147490184" r:id="rId9"/>
    <p:sldLayoutId id="2147490185" r:id="rId10"/>
    <p:sldLayoutId id="21474901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xmlns="" id="{F04F2E0D-489F-45BD-BE37-B8DFD9C68C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cambiar el estilo de título	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xmlns="" id="{39C70608-B5BC-4560-8338-2E723C2DB0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9A185242-3310-491F-A365-67633FA15B3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28EE7186-3440-4C85-9EB0-55ECCE3FC5A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69CE3A5A-FBEB-471C-B66E-EEF88969D43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AA62BA3-119D-4207-8A77-162C94936B4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66" r:id="rId1"/>
    <p:sldLayoutId id="2147490267" r:id="rId2"/>
    <p:sldLayoutId id="2147490187" r:id="rId3"/>
    <p:sldLayoutId id="2147490188" r:id="rId4"/>
    <p:sldLayoutId id="2147490189" r:id="rId5"/>
    <p:sldLayoutId id="2147490190" r:id="rId6"/>
    <p:sldLayoutId id="2147490191" r:id="rId7"/>
    <p:sldLayoutId id="2147490192" r:id="rId8"/>
    <p:sldLayoutId id="2147490193" r:id="rId9"/>
    <p:sldLayoutId id="2147490194" r:id="rId10"/>
    <p:sldLayoutId id="2147490195" r:id="rId11"/>
    <p:sldLayoutId id="21474901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xmlns="" id="{EE916A44-319B-4870-9024-423BE2E92C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cambiar el estilo de título	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xmlns="" id="{7ADA0756-3D7B-4A3B-969E-8D53A526B1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9940C2F4-9B01-4E75-A319-7D604D0C647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A45C9AB0-2F52-4B8B-96E2-5F7048BF0E3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FB728BCB-F29D-499C-BEDF-6191E5A544D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A9A6729-34B7-44AE-8954-9827C6A58A25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68" r:id="rId1"/>
    <p:sldLayoutId id="2147490269" r:id="rId2"/>
    <p:sldLayoutId id="2147490197" r:id="rId3"/>
    <p:sldLayoutId id="2147490198" r:id="rId4"/>
    <p:sldLayoutId id="2147490199" r:id="rId5"/>
    <p:sldLayoutId id="2147490200" r:id="rId6"/>
    <p:sldLayoutId id="2147490201" r:id="rId7"/>
    <p:sldLayoutId id="2147490202" r:id="rId8"/>
    <p:sldLayoutId id="2147490203" r:id="rId9"/>
    <p:sldLayoutId id="2147490204" r:id="rId10"/>
    <p:sldLayoutId id="2147490205" r:id="rId11"/>
    <p:sldLayoutId id="214749020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xmlns="" id="{3425F89D-56A8-44BE-845F-E2821A077E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cambiar el estilo de título	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xmlns="" id="{742338F5-9391-49D4-A5B9-ADECDD0D3B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379156B4-B5F5-429F-A336-B47F42A5A96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FontTx/>
              <a:buNone/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47F3540D-B9F8-4D29-81BB-5CEDF3B8AAA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buFontTx/>
              <a:buNone/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3DC8F912-A321-4B73-890D-9B60F73F97F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FontTx/>
              <a:buNone/>
              <a:defRPr sz="14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F7D6519-288F-4D9D-B489-7AD7E72340B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70" r:id="rId1"/>
    <p:sldLayoutId id="2147490271" r:id="rId2"/>
    <p:sldLayoutId id="2147490272" r:id="rId3"/>
    <p:sldLayoutId id="2147490273" r:id="rId4"/>
    <p:sldLayoutId id="2147490274" r:id="rId5"/>
    <p:sldLayoutId id="2147490275" r:id="rId6"/>
    <p:sldLayoutId id="2147490276" r:id="rId7"/>
    <p:sldLayoutId id="2147490277" r:id="rId8"/>
    <p:sldLayoutId id="2147490278" r:id="rId9"/>
    <p:sldLayoutId id="2147490279" r:id="rId10"/>
    <p:sldLayoutId id="2147490280" r:id="rId11"/>
    <p:sldLayoutId id="214749028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xmlns="" id="{9D3E47BB-BCB2-48A2-9963-D8A0F10314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cambiar el estilo de título	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xmlns="" id="{352881FC-34CC-417D-AB57-BB3B4FF7C2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208900" name="Rectangle 4">
            <a:extLst>
              <a:ext uri="{FF2B5EF4-FFF2-40B4-BE49-F238E27FC236}">
                <a16:creationId xmlns:a16="http://schemas.microsoft.com/office/drawing/2014/main" xmlns="" id="{BAA011A7-AB62-4886-9072-8D3E19B9CC6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FontTx/>
              <a:buNone/>
              <a:defRPr sz="1400" b="0">
                <a:effectLst/>
                <a:latin typeface="+mn-lt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208901" name="Rectangle 5">
            <a:extLst>
              <a:ext uri="{FF2B5EF4-FFF2-40B4-BE49-F238E27FC236}">
                <a16:creationId xmlns:a16="http://schemas.microsoft.com/office/drawing/2014/main" xmlns="" id="{A54AD51B-87AC-4F1D-98EC-CDAB8C37CE8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buFontTx/>
              <a:buNone/>
              <a:defRPr sz="1400" b="0">
                <a:effectLst/>
                <a:latin typeface="+mn-lt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208902" name="Rectangle 6">
            <a:extLst>
              <a:ext uri="{FF2B5EF4-FFF2-40B4-BE49-F238E27FC236}">
                <a16:creationId xmlns:a16="http://schemas.microsoft.com/office/drawing/2014/main" xmlns="" id="{E76DF7A4-A99E-43F6-AE32-A9FECF04B40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FontTx/>
              <a:buNone/>
              <a:defRPr sz="14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45DDA49-3ABF-4889-B500-A498D7EF7EC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18" r:id="rId1"/>
    <p:sldLayoutId id="2147490219" r:id="rId2"/>
    <p:sldLayoutId id="2147490220" r:id="rId3"/>
    <p:sldLayoutId id="2147490221" r:id="rId4"/>
    <p:sldLayoutId id="2147490222" r:id="rId5"/>
    <p:sldLayoutId id="2147490223" r:id="rId6"/>
    <p:sldLayoutId id="2147490224" r:id="rId7"/>
    <p:sldLayoutId id="2147490225" r:id="rId8"/>
    <p:sldLayoutId id="2147490226" r:id="rId9"/>
    <p:sldLayoutId id="2147490227" r:id="rId10"/>
    <p:sldLayoutId id="2147490228" r:id="rId11"/>
    <p:sldLayoutId id="214749028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>
            <a:extLst>
              <a:ext uri="{FF2B5EF4-FFF2-40B4-BE49-F238E27FC236}">
                <a16:creationId xmlns:a16="http://schemas.microsoft.com/office/drawing/2014/main" xmlns="" id="{B6B37C03-8483-4543-B6B1-D25EF4776F65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4005263"/>
          </a:xfrm>
        </p:spPr>
        <p:txBody>
          <a:bodyPr/>
          <a:lstStyle/>
          <a:p>
            <a:pPr eaLnBrk="1" hangingPunct="1">
              <a:defRPr/>
            </a:pPr>
            <a:r>
              <a:rPr lang="es-ES" altLang="es-ES" sz="5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Datos básicos de la vivienda</a:t>
            </a:r>
            <a:r>
              <a:rPr lang="es-ES" altLang="es-E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es-ES" altLang="es-E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es-ES" altLang="es-E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en el panorama inmobiliario actual </a:t>
            </a:r>
            <a:r>
              <a:rPr lang="es-ES" altLang="es-E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es-ES" altLang="es-E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es-ES" altLang="es-E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Diagnóstico, perspectivas y propuestas</a:t>
            </a:r>
            <a:r>
              <a:rPr lang="es-ES" altLang="es-E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es-ES" altLang="es-E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es-ES" altLang="es-E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---o0o---</a:t>
            </a:r>
            <a:endParaRPr lang="fr-FR" altLang="es-ES" sz="48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49859" name="Rectangle 3">
            <a:extLst>
              <a:ext uri="{FF2B5EF4-FFF2-40B4-BE49-F238E27FC236}">
                <a16:creationId xmlns:a16="http://schemas.microsoft.com/office/drawing/2014/main" xmlns="" id="{56218C4A-2DA2-4EBA-94D2-B0CE56D9F3EE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4267200"/>
            <a:ext cx="9144000" cy="220980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fr-FR" altLang="es-E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José Manuel </a:t>
            </a:r>
            <a:r>
              <a:rPr lang="fr-FR" altLang="es-E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Naredo</a:t>
            </a:r>
            <a:endParaRPr lang="fr-FR" altLang="es-ES" sz="3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endParaRPr lang="fr-FR" altLang="es-ES" sz="28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endParaRPr lang="es-ES" altLang="es-ES" sz="20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es-ES" altLang="es-E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Jornada sobre la política de vivienda en España: situación y perspectivas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es-ES" altLang="es-E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3 de abril de 2019</a:t>
            </a:r>
            <a:endParaRPr lang="fr-FR" altLang="es-ES" sz="20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479" name="Group 567">
            <a:extLst>
              <a:ext uri="{FF2B5EF4-FFF2-40B4-BE49-F238E27FC236}">
                <a16:creationId xmlns:a16="http://schemas.microsoft.com/office/drawing/2014/main" xmlns="" id="{C551AFCC-23B9-45E1-8AAF-C638D4A49CFE}"/>
              </a:ext>
            </a:extLst>
          </p:cNvPr>
          <p:cNvGraphicFramePr>
            <a:graphicFrameLocks noGrp="1"/>
          </p:cNvGraphicFramePr>
          <p:nvPr/>
        </p:nvGraphicFramePr>
        <p:xfrm>
          <a:off x="0" y="908050"/>
          <a:ext cx="9144000" cy="5735639"/>
        </p:xfrm>
        <a:graphic>
          <a:graphicData uri="http://schemas.openxmlformats.org/drawingml/2006/table">
            <a:tbl>
              <a:tblPr/>
              <a:tblGrid>
                <a:gridCol w="2268538">
                  <a:extLst>
                    <a:ext uri="{9D8B030D-6E8A-4147-A177-3AD203B41FA5}">
                      <a16:colId xmlns:a16="http://schemas.microsoft.com/office/drawing/2014/main" xmlns="" val="79898968"/>
                    </a:ext>
                  </a:extLst>
                </a:gridCol>
                <a:gridCol w="1366837">
                  <a:extLst>
                    <a:ext uri="{9D8B030D-6E8A-4147-A177-3AD203B41FA5}">
                      <a16:colId xmlns:a16="http://schemas.microsoft.com/office/drawing/2014/main" xmlns="" val="2469762737"/>
                    </a:ext>
                  </a:extLst>
                </a:gridCol>
                <a:gridCol w="865188">
                  <a:extLst>
                    <a:ext uri="{9D8B030D-6E8A-4147-A177-3AD203B41FA5}">
                      <a16:colId xmlns:a16="http://schemas.microsoft.com/office/drawing/2014/main" xmlns="" val="982178652"/>
                    </a:ext>
                  </a:extLst>
                </a:gridCol>
                <a:gridCol w="1439862">
                  <a:extLst>
                    <a:ext uri="{9D8B030D-6E8A-4147-A177-3AD203B41FA5}">
                      <a16:colId xmlns:a16="http://schemas.microsoft.com/office/drawing/2014/main" xmlns="" val="3838081550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xmlns="" val="3201032372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xmlns="" val="455732795"/>
                    </a:ext>
                  </a:extLst>
                </a:gridCol>
                <a:gridCol w="900112">
                  <a:extLst>
                    <a:ext uri="{9D8B030D-6E8A-4147-A177-3AD203B41FA5}">
                      <a16:colId xmlns:a16="http://schemas.microsoft.com/office/drawing/2014/main" xmlns="" val="1437395511"/>
                    </a:ext>
                  </a:extLst>
                </a:gridCol>
              </a:tblGrid>
              <a:tr h="993775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“Censo” </a:t>
                      </a:r>
                      <a:r>
                        <a:rPr kumimoji="0" lang="es-ES" altLang="es-E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Ayunt. SS </a:t>
                      </a:r>
                      <a:r>
                        <a:rPr kumimoji="0" lang="es-ES" altLang="es-E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(Cat.&amp;Padr.)</a:t>
                      </a:r>
                      <a:endParaRPr kumimoji="0" lang="es-ES" altLang="es-E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FDA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Diferencias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03937891"/>
                  </a:ext>
                </a:extLst>
              </a:tr>
              <a:tr h="53181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nº</a:t>
                      </a:r>
                      <a:endParaRPr kumimoji="0" lang="es-ES" altLang="es-E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D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D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FDA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FDA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24236371"/>
                  </a:ext>
                </a:extLst>
              </a:tr>
              <a:tr h="604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Principales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79.286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D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D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74.145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FDA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FDA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5.141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5304282"/>
                  </a:ext>
                </a:extLst>
              </a:tr>
              <a:tr h="811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-Secund.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3.510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D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D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6.328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FDA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FDA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-</a:t>
                      </a:r>
                      <a:r>
                        <a:rPr kumimoji="0" lang="es-ES" altLang="es-E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2.818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r>
                        <a:rPr kumimoji="0" lang="es-ES" altLang="es-E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13565711"/>
                  </a:ext>
                </a:extLst>
              </a:tr>
              <a:tr h="927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-Desocup.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5.531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D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D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8.812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FDA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FDA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r>
                        <a:rPr kumimoji="0" lang="es-ES" altLang="es-E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3.281</a:t>
                      </a:r>
                      <a:endParaRPr kumimoji="0" lang="es-ES" altLang="es-ES" sz="32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r>
                        <a:rPr kumimoji="0" lang="es-ES" altLang="es-E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  <a:endParaRPr kumimoji="0" lang="es-ES" altLang="es-ES" sz="32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4834687"/>
                  </a:ext>
                </a:extLst>
              </a:tr>
              <a:tr h="968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Viv. No habituales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9.041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D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D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15.140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FDA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FDA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-</a:t>
                      </a:r>
                      <a:r>
                        <a:rPr kumimoji="0" lang="es-ES" altLang="es-E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6.099</a:t>
                      </a:r>
                      <a:endParaRPr kumimoji="0" lang="es-ES" altLang="es-ES" sz="32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r>
                        <a:rPr kumimoji="0" lang="es-ES" altLang="es-E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40</a:t>
                      </a:r>
                      <a:endParaRPr kumimoji="0" lang="es-ES" altLang="es-ES" sz="2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40658924"/>
                  </a:ext>
                </a:extLst>
              </a:tr>
              <a:tr h="898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88.327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D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D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89.285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FDA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FDA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r>
                        <a:rPr kumimoji="0" lang="es-ES" altLang="es-E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958</a:t>
                      </a:r>
                      <a:endParaRPr kumimoji="0" lang="es-ES" altLang="es-ES" sz="32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r>
                        <a:rPr kumimoji="0" lang="es-ES" altLang="es-E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kumimoji="0" lang="es-ES" altLang="es-E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36714922"/>
                  </a:ext>
                </a:extLst>
              </a:tr>
            </a:tbl>
          </a:graphicData>
        </a:graphic>
      </p:graphicFrame>
      <p:sp>
        <p:nvSpPr>
          <p:cNvPr id="39475" name="Text Box 563">
            <a:extLst>
              <a:ext uri="{FF2B5EF4-FFF2-40B4-BE49-F238E27FC236}">
                <a16:creationId xmlns:a16="http://schemas.microsoft.com/office/drawing/2014/main" xmlns="" id="{277D1E3D-1977-48CA-A644-940129B72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100000"/>
              </a:spcBef>
              <a:defRPr/>
            </a:pPr>
            <a:r>
              <a:rPr lang="es-ES" altLang="es-ES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Uso de viviendas en San Sebastián</a:t>
            </a:r>
            <a:endParaRPr lang="es-ES" altLang="es-ES" sz="32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xmlns="" id="{59F2BCF4-2BC8-4B50-8BAE-D2B5E4362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9900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Claves del panorama actual</a:t>
            </a:r>
          </a:p>
        </p:txBody>
      </p:sp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xmlns="" id="{D360BAD8-AC1C-44A1-BFB1-6A0C4E479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25538"/>
            <a:ext cx="9144000" cy="5732462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Desenlace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de la burbuja inmobiliaria anterior:</a:t>
            </a:r>
            <a:r>
              <a:rPr lang="es-E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enormes plusvalías e ingresos realizados por algunos y 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ruinas físicas y empresariales a soportar por otros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Tendencias en curso</a:t>
            </a: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1-Oscurantismo: Estado salvador y contribuyentes paganos; 2- </a:t>
            </a:r>
            <a:r>
              <a:rPr lang="es-ES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Repuntes de la demanda centrados en áreas metropolitanas y turísticas animados por la inversión extranjera; “burbuja” de alquileres; 3-Tribulaciones de inmobiliarias y banca para soslayar las minusvalías y de los “nuevos inversores” para localizar gangas y rentabilizar los despojos inmobiliarios</a:t>
            </a:r>
            <a:endParaRPr lang="es-ES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E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Propuestas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transparencia;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reconversión inmobiliario-financiera para aligerar los daños </a:t>
            </a:r>
            <a:r>
              <a:rPr lang="es-E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ec</a:t>
            </a: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y </a:t>
            </a:r>
            <a:r>
              <a:rPr lang="es-E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soc.</a:t>
            </a: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del ajuste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xmlns="" id="{E310E589-9CD8-4F4A-B36C-0FAA9479F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975"/>
          </a:xfrm>
          <a:solidFill>
            <a:srgbClr val="FFFF00"/>
          </a:solidFill>
        </p:spPr>
        <p:txBody>
          <a:bodyPr/>
          <a:lstStyle/>
          <a:p>
            <a:pPr>
              <a:defRPr/>
            </a:pP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Cadena de riesgos y salvamentos</a:t>
            </a:r>
          </a:p>
        </p:txBody>
      </p:sp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xmlns="" id="{12943FC7-D6C0-4580-B137-DAB986FB2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68413"/>
            <a:ext cx="9144000" cy="5589587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 económico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s-E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 virtual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los activos inmobiliarios ↔ </a:t>
            </a:r>
            <a:r>
              <a:rPr lang="es-E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 inequívoco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las deudas</a:t>
            </a:r>
          </a:p>
          <a:p>
            <a:pPr>
              <a:defRPr/>
            </a:pPr>
            <a:r>
              <a:rPr lang="es-ES" b="1" u="sng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Riesgos</a:t>
            </a:r>
          </a:p>
          <a:p>
            <a:pPr>
              <a:defRPr/>
            </a:pPr>
            <a:endParaRPr lang="es-ES" b="1" u="sng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s-ES" b="1" u="sng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s-ES" b="1" u="sng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s-ES" b="1" u="sng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Salvamentos</a:t>
            </a:r>
          </a:p>
          <a:p>
            <a:pPr marL="0" indent="0">
              <a:buFontTx/>
              <a:buNone/>
              <a:defRPr/>
            </a:pPr>
            <a:endParaRPr lang="es-ES" b="1" u="sng" dirty="0">
              <a:solidFill>
                <a:srgbClr val="00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Llamada de flecha a la derecha">
            <a:extLst>
              <a:ext uri="{FF2B5EF4-FFF2-40B4-BE49-F238E27FC236}">
                <a16:creationId xmlns:a16="http://schemas.microsoft.com/office/drawing/2014/main" xmlns="" id="{C799C80B-68EF-4AF7-BAD3-E82C3DABD90C}"/>
              </a:ext>
            </a:extLst>
          </p:cNvPr>
          <p:cNvSpPr/>
          <p:nvPr/>
        </p:nvSpPr>
        <p:spPr bwMode="auto">
          <a:xfrm>
            <a:off x="92075" y="3014663"/>
            <a:ext cx="2376488" cy="1152525"/>
          </a:xfrm>
          <a:prstGeom prst="rightArrowCallout">
            <a:avLst>
              <a:gd name="adj1" fmla="val 29739"/>
              <a:gd name="adj2" fmla="val 38031"/>
              <a:gd name="adj3" fmla="val 20262"/>
              <a:gd name="adj4" fmla="val 83198"/>
            </a:avLst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r>
              <a:rPr lang="es-E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Empresas</a:t>
            </a:r>
          </a:p>
          <a:p>
            <a:pPr>
              <a:defRPr/>
            </a:pPr>
            <a:r>
              <a:rPr lang="es-E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Construct</a:t>
            </a:r>
            <a:r>
              <a:rPr lang="es-E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e</a:t>
            </a:r>
          </a:p>
          <a:p>
            <a:pPr>
              <a:defRPr/>
            </a:pPr>
            <a:r>
              <a:rPr lang="es-E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Inmobiliarias</a:t>
            </a:r>
          </a:p>
        </p:txBody>
      </p:sp>
      <p:sp>
        <p:nvSpPr>
          <p:cNvPr id="6" name="5 Llamada de flecha a la derecha">
            <a:extLst>
              <a:ext uri="{FF2B5EF4-FFF2-40B4-BE49-F238E27FC236}">
                <a16:creationId xmlns:a16="http://schemas.microsoft.com/office/drawing/2014/main" xmlns="" id="{2AC4E159-951B-4889-9B12-A5D9B6900265}"/>
              </a:ext>
            </a:extLst>
          </p:cNvPr>
          <p:cNvSpPr/>
          <p:nvPr/>
        </p:nvSpPr>
        <p:spPr bwMode="auto">
          <a:xfrm>
            <a:off x="2493963" y="3019425"/>
            <a:ext cx="1728787" cy="1152525"/>
          </a:xfrm>
          <a:prstGeom prst="rightArrowCallout">
            <a:avLst>
              <a:gd name="adj1" fmla="val 29737"/>
              <a:gd name="adj2" fmla="val 34476"/>
              <a:gd name="adj3" fmla="val 32107"/>
              <a:gd name="adj4" fmla="val 74197"/>
            </a:avLst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r>
              <a:rPr lang="es-E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Banca</a:t>
            </a:r>
          </a:p>
          <a:p>
            <a:pPr>
              <a:defRPr/>
            </a:pPr>
            <a:r>
              <a:rPr lang="es-E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CCAA</a:t>
            </a:r>
          </a:p>
        </p:txBody>
      </p:sp>
      <p:sp>
        <p:nvSpPr>
          <p:cNvPr id="7" name="6 Llamada de flecha a la derecha">
            <a:extLst>
              <a:ext uri="{FF2B5EF4-FFF2-40B4-BE49-F238E27FC236}">
                <a16:creationId xmlns:a16="http://schemas.microsoft.com/office/drawing/2014/main" xmlns="" id="{C32E0854-32B7-4337-95AC-613F46C34051}"/>
              </a:ext>
            </a:extLst>
          </p:cNvPr>
          <p:cNvSpPr/>
          <p:nvPr/>
        </p:nvSpPr>
        <p:spPr bwMode="auto">
          <a:xfrm>
            <a:off x="4222750" y="2708275"/>
            <a:ext cx="1717675" cy="1463675"/>
          </a:xfrm>
          <a:prstGeom prst="rightArrowCallout">
            <a:avLst>
              <a:gd name="adj1" fmla="val 36846"/>
              <a:gd name="adj2" fmla="val 34477"/>
              <a:gd name="adj3" fmla="val 25000"/>
              <a:gd name="adj4" fmla="val 76884"/>
            </a:avLst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r>
              <a:rPr lang="es-E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EstadoAyudas</a:t>
            </a:r>
            <a:endParaRPr lang="es-ES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r>
              <a:rPr lang="es-E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FROB</a:t>
            </a:r>
          </a:p>
          <a:p>
            <a:pPr>
              <a:defRPr/>
            </a:pPr>
            <a:endParaRPr lang="es-ES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8" name="7 Llamada de flecha a la derecha">
            <a:extLst>
              <a:ext uri="{FF2B5EF4-FFF2-40B4-BE49-F238E27FC236}">
                <a16:creationId xmlns:a16="http://schemas.microsoft.com/office/drawing/2014/main" xmlns="" id="{FC28DC41-2EE5-4C85-BEE8-7C5D8325DCEE}"/>
              </a:ext>
            </a:extLst>
          </p:cNvPr>
          <p:cNvSpPr/>
          <p:nvPr/>
        </p:nvSpPr>
        <p:spPr bwMode="auto">
          <a:xfrm>
            <a:off x="5940425" y="3019425"/>
            <a:ext cx="1511300" cy="1152525"/>
          </a:xfrm>
          <a:prstGeom prst="rightArrowCallout">
            <a:avLst>
              <a:gd name="adj1" fmla="val 25000"/>
              <a:gd name="adj2" fmla="val 35661"/>
              <a:gd name="adj3" fmla="val 25000"/>
              <a:gd name="adj4" fmla="val 75510"/>
            </a:avLst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r>
              <a:rPr lang="es-E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Banco</a:t>
            </a:r>
          </a:p>
          <a:p>
            <a:pPr>
              <a:defRPr/>
            </a:pPr>
            <a:r>
              <a:rPr lang="es-E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malo</a:t>
            </a:r>
          </a:p>
        </p:txBody>
      </p:sp>
      <p:sp>
        <p:nvSpPr>
          <p:cNvPr id="10" name="9 Rectángulo">
            <a:extLst>
              <a:ext uri="{FF2B5EF4-FFF2-40B4-BE49-F238E27FC236}">
                <a16:creationId xmlns:a16="http://schemas.microsoft.com/office/drawing/2014/main" xmlns="" id="{BFE1672D-E8D7-4C84-A9BE-9EC3AD11F754}"/>
              </a:ext>
            </a:extLst>
          </p:cNvPr>
          <p:cNvSpPr/>
          <p:nvPr/>
        </p:nvSpPr>
        <p:spPr bwMode="auto">
          <a:xfrm>
            <a:off x="7451725" y="3019425"/>
            <a:ext cx="1296988" cy="1152525"/>
          </a:xfrm>
          <a:prstGeom prst="rect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r>
              <a:rPr lang="es-E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BCE:</a:t>
            </a:r>
          </a:p>
          <a:p>
            <a:pPr>
              <a:defRPr/>
            </a:pPr>
            <a:r>
              <a:rPr lang="es-E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 aval</a:t>
            </a:r>
          </a:p>
          <a:p>
            <a:pPr>
              <a:defRPr/>
            </a:pPr>
            <a:r>
              <a:rPr lang="es-E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Estado</a:t>
            </a:r>
          </a:p>
        </p:txBody>
      </p:sp>
      <p:sp>
        <p:nvSpPr>
          <p:cNvPr id="11" name="10 Rectángulo">
            <a:extLst>
              <a:ext uri="{FF2B5EF4-FFF2-40B4-BE49-F238E27FC236}">
                <a16:creationId xmlns:a16="http://schemas.microsoft.com/office/drawing/2014/main" xmlns="" id="{9BEF3E40-934F-4444-B488-481694FA40E6}"/>
              </a:ext>
            </a:extLst>
          </p:cNvPr>
          <p:cNvSpPr/>
          <p:nvPr/>
        </p:nvSpPr>
        <p:spPr bwMode="auto">
          <a:xfrm>
            <a:off x="127000" y="4229100"/>
            <a:ext cx="1944688" cy="481013"/>
          </a:xfrm>
          <a:prstGeom prst="rect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s-ES" sz="2800" b="1">
              <a:solidFill>
                <a:srgbClr val="CC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14 Flecha izquierda">
            <a:extLst>
              <a:ext uri="{FF2B5EF4-FFF2-40B4-BE49-F238E27FC236}">
                <a16:creationId xmlns:a16="http://schemas.microsoft.com/office/drawing/2014/main" xmlns="" id="{B798D32D-ACE9-4964-A0E7-79655B6CBFFF}"/>
              </a:ext>
            </a:extLst>
          </p:cNvPr>
          <p:cNvSpPr/>
          <p:nvPr/>
        </p:nvSpPr>
        <p:spPr bwMode="auto">
          <a:xfrm>
            <a:off x="7113588" y="4260850"/>
            <a:ext cx="1644650" cy="503238"/>
          </a:xfrm>
          <a:prstGeom prst="leftArrow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s-E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€</a:t>
            </a:r>
          </a:p>
        </p:txBody>
      </p:sp>
      <p:sp>
        <p:nvSpPr>
          <p:cNvPr id="16" name="15 Flecha izquierda">
            <a:extLst>
              <a:ext uri="{FF2B5EF4-FFF2-40B4-BE49-F238E27FC236}">
                <a16:creationId xmlns:a16="http://schemas.microsoft.com/office/drawing/2014/main" xmlns="" id="{FBD0B039-9DCA-463A-8D0F-F0A7B1382DD0}"/>
              </a:ext>
            </a:extLst>
          </p:cNvPr>
          <p:cNvSpPr/>
          <p:nvPr/>
        </p:nvSpPr>
        <p:spPr bwMode="auto">
          <a:xfrm>
            <a:off x="5465763" y="4248150"/>
            <a:ext cx="1644650" cy="503238"/>
          </a:xfrm>
          <a:prstGeom prst="leftArrow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s-E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€</a:t>
            </a:r>
          </a:p>
        </p:txBody>
      </p:sp>
      <p:sp>
        <p:nvSpPr>
          <p:cNvPr id="17" name="16 Flecha izquierda">
            <a:extLst>
              <a:ext uri="{FF2B5EF4-FFF2-40B4-BE49-F238E27FC236}">
                <a16:creationId xmlns:a16="http://schemas.microsoft.com/office/drawing/2014/main" xmlns="" id="{6BBF71AB-A7A2-4956-9A6E-102AA2E9148E}"/>
              </a:ext>
            </a:extLst>
          </p:cNvPr>
          <p:cNvSpPr/>
          <p:nvPr/>
        </p:nvSpPr>
        <p:spPr bwMode="auto">
          <a:xfrm>
            <a:off x="3821113" y="4260850"/>
            <a:ext cx="1644650" cy="503238"/>
          </a:xfrm>
          <a:prstGeom prst="leftArrow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s-E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€</a:t>
            </a:r>
          </a:p>
        </p:txBody>
      </p:sp>
      <p:sp>
        <p:nvSpPr>
          <p:cNvPr id="18" name="17 Flecha izquierda">
            <a:extLst>
              <a:ext uri="{FF2B5EF4-FFF2-40B4-BE49-F238E27FC236}">
                <a16:creationId xmlns:a16="http://schemas.microsoft.com/office/drawing/2014/main" xmlns="" id="{816B7AB7-E64C-40EF-A914-C509143D7235}"/>
              </a:ext>
            </a:extLst>
          </p:cNvPr>
          <p:cNvSpPr/>
          <p:nvPr/>
        </p:nvSpPr>
        <p:spPr bwMode="auto">
          <a:xfrm>
            <a:off x="2152650" y="4260850"/>
            <a:ext cx="1644650" cy="503238"/>
          </a:xfrm>
          <a:prstGeom prst="leftArrow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s-E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€</a:t>
            </a:r>
          </a:p>
        </p:txBody>
      </p:sp>
      <p:sp>
        <p:nvSpPr>
          <p:cNvPr id="20" name="19 Rectángulo">
            <a:extLst>
              <a:ext uri="{FF2B5EF4-FFF2-40B4-BE49-F238E27FC236}">
                <a16:creationId xmlns:a16="http://schemas.microsoft.com/office/drawing/2014/main" xmlns="" id="{297DFA52-E27B-4429-A216-10B301AF030B}"/>
              </a:ext>
            </a:extLst>
          </p:cNvPr>
          <p:cNvSpPr/>
          <p:nvPr/>
        </p:nvSpPr>
        <p:spPr bwMode="auto">
          <a:xfrm>
            <a:off x="11113" y="5445125"/>
            <a:ext cx="9144000" cy="1412875"/>
          </a:xfrm>
          <a:prstGeom prst="rect">
            <a:avLst/>
          </a:prstGeom>
          <a:solidFill>
            <a:srgbClr val="FFCC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s-ES" sz="4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Problema social</a:t>
            </a:r>
            <a:r>
              <a:rPr lang="es-E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  <a:r>
              <a:rPr lang="es-E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 los hogares endeudados nadie los salva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xmlns="" id="{6A7140CA-10AE-48F9-8F73-7B1B570CAE7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solidFill>
            <a:srgbClr val="FF9900"/>
          </a:solidFill>
        </p:spPr>
        <p:txBody>
          <a:bodyPr/>
          <a:lstStyle/>
          <a:p>
            <a:pPr eaLnBrk="1" hangingPunct="1">
              <a:defRPr/>
            </a:pPr>
            <a:r>
              <a:rPr lang="es-ES" altLang="es-E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Porcentaje de la renta que los hogares endeudados destinan a pagos por deudas</a:t>
            </a:r>
          </a:p>
        </p:txBody>
      </p:sp>
      <p:graphicFrame>
        <p:nvGraphicFramePr>
          <p:cNvPr id="17475" name="Group 67">
            <a:extLst>
              <a:ext uri="{FF2B5EF4-FFF2-40B4-BE49-F238E27FC236}">
                <a16:creationId xmlns:a16="http://schemas.microsoft.com/office/drawing/2014/main" xmlns="" id="{6E081BBB-99E9-4099-9182-4FCB335F1DD4}"/>
              </a:ext>
            </a:extLst>
          </p:cNvPr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2571979335"/>
              </p:ext>
            </p:extLst>
          </p:nvPr>
        </p:nvGraphicFramePr>
        <p:xfrm>
          <a:off x="0" y="1412875"/>
          <a:ext cx="9144002" cy="4862512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3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720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001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7160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1457172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Ratio (en %) de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pago de deudas/renta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de hogares con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Ratio superior al 40 %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635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2002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2008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2014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2002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2008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2014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303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Total hogares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986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20% con rentas más bajas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46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46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58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82992" name="Text Box 32">
            <a:extLst>
              <a:ext uri="{FF2B5EF4-FFF2-40B4-BE49-F238E27FC236}">
                <a16:creationId xmlns:a16="http://schemas.microsoft.com/office/drawing/2014/main" xmlns="" id="{7CE6ADEA-2DFF-438D-B58E-9FE13D576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00800"/>
            <a:ext cx="435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Fuente: EFF, Banco de España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>
            <a:extLst>
              <a:ext uri="{FF2B5EF4-FFF2-40B4-BE49-F238E27FC236}">
                <a16:creationId xmlns:a16="http://schemas.microsoft.com/office/drawing/2014/main" xmlns="" id="{D1BF7EFC-E389-403F-8286-C21F01579D04}"/>
              </a:ext>
            </a:extLst>
          </p:cNvPr>
          <p:cNvSpPr txBox="1"/>
          <p:nvPr/>
        </p:nvSpPr>
        <p:spPr>
          <a:xfrm>
            <a:off x="0" y="0"/>
            <a:ext cx="9144000" cy="984250"/>
          </a:xfrm>
          <a:prstGeom prst="rect">
            <a:avLst/>
          </a:prstGeom>
          <a:solidFill>
            <a:srgbClr val="FF9900"/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Deuda y renta de los hogares</a:t>
            </a:r>
          </a:p>
          <a:p>
            <a:pPr algn="ctr" eaLnBrk="1" hangingPunct="1">
              <a:defRPr/>
            </a:pPr>
            <a:r>
              <a:rPr lang="es-E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(Millones de euros)</a:t>
            </a:r>
          </a:p>
        </p:txBody>
      </p:sp>
      <p:graphicFrame>
        <p:nvGraphicFramePr>
          <p:cNvPr id="5" name="4 Tabla">
            <a:extLst>
              <a:ext uri="{FF2B5EF4-FFF2-40B4-BE49-F238E27FC236}">
                <a16:creationId xmlns:a16="http://schemas.microsoft.com/office/drawing/2014/main" xmlns="" id="{969E0788-8779-47F9-A6C2-9B3E9279E7DF}"/>
              </a:ext>
            </a:extLst>
          </p:cNvPr>
          <p:cNvGraphicFramePr>
            <a:graphicFrameLocks noGrp="1"/>
          </p:cNvGraphicFramePr>
          <p:nvPr/>
        </p:nvGraphicFramePr>
        <p:xfrm>
          <a:off x="107950" y="6453188"/>
          <a:ext cx="7632700" cy="222507"/>
        </p:xfrm>
        <a:graphic>
          <a:graphicData uri="http://schemas.openxmlformats.org/drawingml/2006/table">
            <a:tbl>
              <a:tblPr/>
              <a:tblGrid>
                <a:gridCol w="7632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2225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dirty="0">
                          <a:effectLst/>
                          <a:latin typeface="Times New Roman"/>
                        </a:rPr>
                        <a:t>(**) Debido al cambio de base 2000 la serie no es totalmente homogénea.</a:t>
                      </a:r>
                      <a:endParaRPr lang="es-ES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xmlns="" id="{2A90D15F-D8E3-4054-86FA-B951453A9B39}"/>
              </a:ext>
            </a:extLst>
          </p:cNvPr>
          <p:cNvGraphicFramePr>
            <a:graphicFrameLocks noGrp="1"/>
          </p:cNvGraphicFramePr>
          <p:nvPr/>
        </p:nvGraphicFramePr>
        <p:xfrm>
          <a:off x="-252536" y="0"/>
          <a:ext cx="9721080" cy="6453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>
            <a:extLst>
              <a:ext uri="{FF2B5EF4-FFF2-40B4-BE49-F238E27FC236}">
                <a16:creationId xmlns:a16="http://schemas.microsoft.com/office/drawing/2014/main" xmlns="" id="{E8E8E1CD-C720-4FF0-85FE-26739158FC75}"/>
              </a:ext>
            </a:extLst>
          </p:cNvPr>
          <p:cNvGraphicFramePr>
            <a:graphicFrameLocks noGrp="1"/>
          </p:cNvGraphicFramePr>
          <p:nvPr/>
        </p:nvGraphicFramePr>
        <p:xfrm>
          <a:off x="-396875" y="-171450"/>
          <a:ext cx="9432925" cy="7129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Imagen 1">
            <a:extLst>
              <a:ext uri="{FF2B5EF4-FFF2-40B4-BE49-F238E27FC236}">
                <a16:creationId xmlns:a16="http://schemas.microsoft.com/office/drawing/2014/main" xmlns="" id="{972AF5D2-EFE4-49F2-AA2F-28454E24F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630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7" name="Imagen 2">
            <a:extLst>
              <a:ext uri="{FF2B5EF4-FFF2-40B4-BE49-F238E27FC236}">
                <a16:creationId xmlns:a16="http://schemas.microsoft.com/office/drawing/2014/main" xmlns="" id="{4A25433C-EBC3-4A71-993D-E6E1BBE96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844675"/>
            <a:ext cx="1322388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CuadroTexto 1">
            <a:extLst>
              <a:ext uri="{FF2B5EF4-FFF2-40B4-BE49-F238E27FC236}">
                <a16:creationId xmlns:a16="http://schemas.microsoft.com/office/drawing/2014/main" xmlns="" id="{DCD18661-FC65-438F-B90E-B6D707276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434138"/>
            <a:ext cx="3600450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Fuente: </a:t>
            </a:r>
            <a:r>
              <a:rPr lang="es-ES" altLang="es-ES" sz="1400">
                <a:latin typeface="Times New Roman" panose="02020603050405020304" pitchFamily="18" charset="0"/>
                <a:cs typeface="Times New Roman" panose="02020603050405020304" pitchFamily="18" charset="0"/>
              </a:rPr>
              <a:t>elaborado con</a:t>
            </a:r>
            <a:r>
              <a:rPr lang="es-ES" altLang="es-E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ES" sz="1400">
                <a:latin typeface="Times New Roman" panose="02020603050405020304" pitchFamily="18" charset="0"/>
                <a:cs typeface="Times New Roman" panose="02020603050405020304" pitchFamily="18" charset="0"/>
              </a:rPr>
              <a:t>precios de FOTOCASA</a:t>
            </a:r>
            <a:endParaRPr lang="es-ES" altLang="es-E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3187" name="Imagen 3">
            <a:extLst>
              <a:ext uri="{FF2B5EF4-FFF2-40B4-BE49-F238E27FC236}">
                <a16:creationId xmlns:a16="http://schemas.microsoft.com/office/drawing/2014/main" xmlns="" id="{84935284-BAEE-4CD8-9844-5ED84A5FC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50"/>
            <a:ext cx="9324975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Imagen 1">
            <a:extLst>
              <a:ext uri="{FF2B5EF4-FFF2-40B4-BE49-F238E27FC236}">
                <a16:creationId xmlns:a16="http://schemas.microsoft.com/office/drawing/2014/main" xmlns="" id="{28ED6C8F-9081-4253-B3EC-DA1E60047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88913"/>
            <a:ext cx="4572000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1" name="CuadroTexto 8">
            <a:extLst>
              <a:ext uri="{FF2B5EF4-FFF2-40B4-BE49-F238E27FC236}">
                <a16:creationId xmlns:a16="http://schemas.microsoft.com/office/drawing/2014/main" xmlns="" id="{4382A12D-BE79-47BC-9C5D-709F1E5A6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025" y="1125538"/>
            <a:ext cx="863600" cy="2301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900" b="1">
                <a:latin typeface="Times New Roman" panose="02020603050405020304" pitchFamily="18" charset="0"/>
                <a:cs typeface="Times New Roman" panose="02020603050405020304" pitchFamily="18" charset="0"/>
              </a:rPr>
              <a:t>Fuente: BdE</a:t>
            </a:r>
          </a:p>
        </p:txBody>
      </p:sp>
      <p:pic>
        <p:nvPicPr>
          <p:cNvPr id="89092" name="Imagen 2">
            <a:extLst>
              <a:ext uri="{FF2B5EF4-FFF2-40B4-BE49-F238E27FC236}">
                <a16:creationId xmlns:a16="http://schemas.microsoft.com/office/drawing/2014/main" xmlns="" id="{7ED179A3-F188-4149-BBF6-23847E57D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88913"/>
            <a:ext cx="4032250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3" name="CuadroTexto 10">
            <a:extLst>
              <a:ext uri="{FF2B5EF4-FFF2-40B4-BE49-F238E27FC236}">
                <a16:creationId xmlns:a16="http://schemas.microsoft.com/office/drawing/2014/main" xmlns="" id="{E229EDD1-FF24-4384-AEEC-A9C9B56FC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1193800"/>
            <a:ext cx="863600" cy="2301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900" b="1">
                <a:latin typeface="Times New Roman" panose="02020603050405020304" pitchFamily="18" charset="0"/>
                <a:cs typeface="Times New Roman" panose="02020603050405020304" pitchFamily="18" charset="0"/>
              </a:rPr>
              <a:t>Fuente: BdE</a:t>
            </a:r>
          </a:p>
        </p:txBody>
      </p:sp>
      <p:pic>
        <p:nvPicPr>
          <p:cNvPr id="89094" name="Imagen 3">
            <a:extLst>
              <a:ext uri="{FF2B5EF4-FFF2-40B4-BE49-F238E27FC236}">
                <a16:creationId xmlns:a16="http://schemas.microsoft.com/office/drawing/2014/main" xmlns="" id="{899D8765-0C25-438E-93D8-A739783D6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2613"/>
            <a:ext cx="4716463" cy="36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5" name="Imagen 9">
            <a:extLst>
              <a:ext uri="{FF2B5EF4-FFF2-40B4-BE49-F238E27FC236}">
                <a16:creationId xmlns:a16="http://schemas.microsoft.com/office/drawing/2014/main" xmlns="" id="{DCB0BF8E-D4A7-4429-9D27-7A14695B5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522788"/>
            <a:ext cx="87788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6" name="Imagen 5">
            <a:extLst>
              <a:ext uri="{FF2B5EF4-FFF2-40B4-BE49-F238E27FC236}">
                <a16:creationId xmlns:a16="http://schemas.microsoft.com/office/drawing/2014/main" xmlns="" id="{D208CAD7-E53E-4C94-81CB-550E725B7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987675"/>
            <a:ext cx="4103687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7" name="Imagen 9">
            <a:extLst>
              <a:ext uri="{FF2B5EF4-FFF2-40B4-BE49-F238E27FC236}">
                <a16:creationId xmlns:a16="http://schemas.microsoft.com/office/drawing/2014/main" xmlns="" id="{E0238831-D533-431D-BB9A-BCC353FC7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4522788"/>
            <a:ext cx="8778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>
            <a:extLst>
              <a:ext uri="{FF2B5EF4-FFF2-40B4-BE49-F238E27FC236}">
                <a16:creationId xmlns:a16="http://schemas.microsoft.com/office/drawing/2014/main" xmlns="" id="{EC913B06-7D03-4A9D-83C0-D5EFDF757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0975" y="0"/>
            <a:ext cx="9432925" cy="1077218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altLang="es-E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¿Quiénes son los “nuevos inversores” que han podido reactivar con escaso crédito el mercado inmobiliario?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63CF79BF-36D8-4BC5-9507-749605DAF222}"/>
              </a:ext>
            </a:extLst>
          </p:cNvPr>
          <p:cNvSpPr txBox="1"/>
          <p:nvPr/>
        </p:nvSpPr>
        <p:spPr>
          <a:xfrm>
            <a:off x="14288" y="981075"/>
            <a:ext cx="9144000" cy="1568450"/>
          </a:xfrm>
          <a:prstGeom prst="rect">
            <a:avLst/>
          </a:prstGeom>
          <a:solidFill>
            <a:srgbClr val="FFFF66"/>
          </a:solidFill>
        </p:spPr>
        <p:txBody>
          <a:bodyPr>
            <a:spAutoFit/>
          </a:bodyPr>
          <a:lstStyle/>
          <a:p>
            <a:pPr algn="just">
              <a:defRPr/>
            </a:pP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•</a:t>
            </a:r>
            <a: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Por una parte</a:t>
            </a: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, corporaciones transnacionales deseosas de invertir en ladrillo la abundante liquidez que se generó a nivel internacional para paliar los efectos de la crisis: la inversión extranjera en inmuebles cobró una fuerza inusitada en el panorama inmobiliario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D0BB448A-16FD-4E0B-BDF2-624554DD1339}"/>
              </a:ext>
            </a:extLst>
          </p:cNvPr>
          <p:cNvSpPr txBox="1"/>
          <p:nvPr/>
        </p:nvSpPr>
        <p:spPr>
          <a:xfrm>
            <a:off x="14288" y="4221163"/>
            <a:ext cx="9144000" cy="1201737"/>
          </a:xfrm>
          <a:prstGeom prst="rect">
            <a:avLst/>
          </a:prstGeom>
          <a:solidFill>
            <a:srgbClr val="FF9900"/>
          </a:solidFill>
        </p:spPr>
        <p:txBody>
          <a:bodyPr>
            <a:spAutoFit/>
          </a:bodyPr>
          <a:lstStyle/>
          <a:p>
            <a:pPr algn="just">
              <a:defRPr/>
            </a:pPr>
            <a:r>
              <a:rPr lang="es-E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•</a:t>
            </a:r>
            <a:r>
              <a:rPr lang="es-ES" sz="24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Por otra</a:t>
            </a:r>
            <a:r>
              <a:rPr lang="es-E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, personas y entidades autóctonas sobradas de liquidez y animadas a invertir en inmuebles ante la rentabilidad del alquiler, los bajos tipos de interés y los riesgos de otras inversiones</a:t>
            </a:r>
            <a:endParaRPr lang="es-ES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595D69F2-3997-4385-BF1E-BC032CF83365}"/>
              </a:ext>
            </a:extLst>
          </p:cNvPr>
          <p:cNvSpPr/>
          <p:nvPr/>
        </p:nvSpPr>
        <p:spPr>
          <a:xfrm>
            <a:off x="0" y="2549525"/>
            <a:ext cx="9144000" cy="1754188"/>
          </a:xfrm>
          <a:prstGeom prst="rect">
            <a:avLst/>
          </a:prstGeom>
          <a:solidFill>
            <a:srgbClr val="FFFFCC"/>
          </a:solidFill>
        </p:spPr>
        <p:txBody>
          <a:bodyPr>
            <a:spAutoFit/>
          </a:bodyPr>
          <a:lstStyle/>
          <a:p>
            <a:pPr algn="just">
              <a:defRPr/>
            </a:pPr>
            <a:r>
              <a:rPr lang="es-E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Fondos como </a:t>
            </a:r>
            <a:r>
              <a:rPr lang="es-ES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Blackstone</a:t>
            </a:r>
            <a:r>
              <a:rPr lang="es-E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, con entidades como Aliseda, S. Testa y </a:t>
            </a:r>
            <a:r>
              <a:rPr lang="es-ES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Fidere</a:t>
            </a:r>
            <a:r>
              <a:rPr lang="es-E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, han venido comprando decenas de miles de viviendas de bancos y cajas. Las estadísticas tributarias visibilizan cerca de dos millones de viviendas propiedad de personas jurídicas. Según mis cálculos, las diez primeras entidades propietarias disponen de cerca de trecientas mil viviendas. </a:t>
            </a:r>
            <a:r>
              <a:rPr lang="es-E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Creo que merecería la pena arrojar algo de luz sobre este panorama oscuro y orientarlo con políticas que alivien los costes económicos y sociales de la reconversión inmobiliaria en curso</a:t>
            </a:r>
            <a:endParaRPr lang="es-E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77FEDF80-C10A-4408-A0BC-698B85484CE2}"/>
              </a:ext>
            </a:extLst>
          </p:cNvPr>
          <p:cNvSpPr txBox="1"/>
          <p:nvPr/>
        </p:nvSpPr>
        <p:spPr>
          <a:xfrm>
            <a:off x="14288" y="5422900"/>
            <a:ext cx="9170987" cy="1384300"/>
          </a:xfrm>
          <a:prstGeom prst="rect">
            <a:avLst/>
          </a:prstGeom>
          <a:solidFill>
            <a:srgbClr val="CCFF99"/>
          </a:solidFill>
        </p:spPr>
        <p:txBody>
          <a:bodyPr>
            <a:spAutoFit/>
          </a:bodyPr>
          <a:lstStyle/>
          <a:p>
            <a:pPr algn="just">
              <a:defRPr/>
            </a:pPr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Resultado</a:t>
            </a:r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los “nuevos inversores” facilitan así la </a:t>
            </a:r>
            <a:r>
              <a:rPr lang="es-ES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desinversión inmobiliaria</a:t>
            </a:r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de los propietarios de inmuebles más endeudados o necesitados de liquidez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xmlns="" id="{A8816F4E-3680-4A2C-B9EA-403404BA49F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" altLang="es-ES" sz="6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Plan de la exposición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xmlns="" id="{D6C2B7EB-6BBC-4591-9917-B827C82EAD9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557338"/>
            <a:ext cx="9144000" cy="4797425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s-ES" altLang="es-ES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Diagnóstico: </a:t>
            </a:r>
            <a:r>
              <a:rPr lang="es-ES" altLang="es-E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¿se está iniciando una burbuja especulativa comparable a la anterior? ¿por qué suben los alquileres?...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s-ES" altLang="es-ES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2. Perspectivas y propuestas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endParaRPr lang="es-ES" altLang="es-ES" sz="40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s-ES" altLang="es-ES" sz="18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Nota</a:t>
            </a:r>
            <a:r>
              <a:rPr lang="es-ES" altLang="es-ES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: los gráficos y cuadros son de elaboración propia </a:t>
            </a:r>
            <a:r>
              <a:rPr lang="es-ES" altLang="es-ES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(a partir de las estadísticas del B de E y del INE) </a:t>
            </a:r>
            <a:r>
              <a:rPr lang="es-ES" altLang="es-ES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salvo que se indique la fuente.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endParaRPr lang="es-ES" altLang="es-ES" sz="18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Imagen 1">
            <a:extLst>
              <a:ext uri="{FF2B5EF4-FFF2-40B4-BE49-F238E27FC236}">
                <a16:creationId xmlns:a16="http://schemas.microsoft.com/office/drawing/2014/main" xmlns="" id="{9262F92C-F089-44A5-9462-8B2AB847F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9144000" cy="615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9" name="CuadroTexto 1">
            <a:extLst>
              <a:ext uri="{FF2B5EF4-FFF2-40B4-BE49-F238E27FC236}">
                <a16:creationId xmlns:a16="http://schemas.microsoft.com/office/drawing/2014/main" xmlns="" id="{6F917A82-7BB7-45E9-8719-1BBD72FC1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2133600"/>
            <a:ext cx="2160588" cy="3063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Fuente: Mº.  De Fomento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Imagen 3">
            <a:extLst>
              <a:ext uri="{FF2B5EF4-FFF2-40B4-BE49-F238E27FC236}">
                <a16:creationId xmlns:a16="http://schemas.microsoft.com/office/drawing/2014/main" xmlns="" id="{2ADE5678-97F4-4C67-AFA8-2F87CD9EB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8150"/>
            <a:ext cx="9144000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3" name="Imagen 1">
            <a:extLst>
              <a:ext uri="{FF2B5EF4-FFF2-40B4-BE49-F238E27FC236}">
                <a16:creationId xmlns:a16="http://schemas.microsoft.com/office/drawing/2014/main" xmlns="" id="{56838805-4C1E-41AF-B8F5-D40ADA92D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341438"/>
            <a:ext cx="2182813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xmlns="" id="{34163F23-1E24-407D-BE91-17DAB62A3A9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2520950"/>
          </a:xfrm>
          <a:solidFill>
            <a:srgbClr val="FFFF99"/>
          </a:solidFill>
        </p:spPr>
        <p:txBody>
          <a:bodyPr/>
          <a:lstStyle/>
          <a:p>
            <a:pPr algn="l" eaLnBrk="1" hangingPunct="1">
              <a:lnSpc>
                <a:spcPct val="75000"/>
              </a:lnSpc>
              <a:spcBef>
                <a:spcPct val="5000"/>
              </a:spcBef>
              <a:defRPr/>
            </a:pPr>
            <a:r>
              <a:rPr lang="es-ES" altLang="es-ES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Síntesis de los problemas y propuestas:</a:t>
            </a:r>
            <a:br>
              <a:rPr lang="es-ES" altLang="es-ES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</a:br>
            <a:r>
              <a:rPr lang="es-ES" altLang="es-ES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-stock inmobiliario sobredimensionado e ineficientemente utilizado</a:t>
            </a:r>
            <a:r>
              <a:rPr lang="es-ES" altLang="es-ES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s-ES" altLang="es-E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(</a:t>
            </a:r>
            <a:r>
              <a:rPr lang="es-ES" altLang="es-ES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p.e</a:t>
            </a:r>
            <a:r>
              <a:rPr lang="es-ES" altLang="es-E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.: viviendas </a:t>
            </a:r>
            <a:r>
              <a:rPr lang="es-ES" altLang="es-ES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ifrautilizadas</a:t>
            </a:r>
            <a:r>
              <a:rPr lang="es-ES" altLang="es-E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y necesidades de vivienda insatisfechas)</a:t>
            </a:r>
            <a:br>
              <a:rPr lang="es-ES" altLang="es-E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</a:br>
            <a:r>
              <a:rPr lang="es-ES" altLang="es-ES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-excesivo endeudamiento y/o falta de liquidez de hogares y empresas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xmlns="" id="{2CF57193-E3B1-44CF-83BB-F9FB662918D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2492375"/>
            <a:ext cx="9144000" cy="936625"/>
          </a:xfrm>
          <a:solidFill>
            <a:srgbClr val="FF9966"/>
          </a:solidFill>
        </p:spPr>
        <p:txBody>
          <a:bodyPr/>
          <a:lstStyle/>
          <a:p>
            <a:pPr marL="0" indent="0" eaLnBrk="1" hangingPunct="1">
              <a:lnSpc>
                <a:spcPct val="75000"/>
              </a:lnSpc>
              <a:spcBef>
                <a:spcPct val="0"/>
              </a:spcBef>
              <a:buFontTx/>
              <a:buNone/>
              <a:defRPr/>
            </a:pPr>
            <a:r>
              <a:rPr lang="es-ES" altLang="es-ES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Objetivos:</a:t>
            </a:r>
            <a:r>
              <a:rPr lang="es-ES" altLang="es-ES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s-ES" altLang="es-ES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utilizar mejor los excesivos stocks inmobiliarios y sanear las deudas</a:t>
            </a:r>
          </a:p>
        </p:txBody>
      </p:sp>
      <p:sp>
        <p:nvSpPr>
          <p:cNvPr id="22532" name="Text Box 4">
            <a:extLst>
              <a:ext uri="{FF2B5EF4-FFF2-40B4-BE49-F238E27FC236}">
                <a16:creationId xmlns:a16="http://schemas.microsoft.com/office/drawing/2014/main" xmlns="" id="{24AE6D16-2A0F-49AF-B1BA-EA3C3ACA2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419475"/>
            <a:ext cx="9144000" cy="33940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75000"/>
              </a:lnSpc>
              <a:defRPr/>
            </a:pPr>
            <a:r>
              <a:rPr lang="es-ES" altLang="es-E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Medios: </a:t>
            </a:r>
            <a:r>
              <a:rPr lang="es-ES" altLang="es-ES" sz="3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reconversión inmobiliaria</a:t>
            </a:r>
            <a:r>
              <a:rPr lang="es-ES" altLang="es-E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orientada a </a:t>
            </a:r>
            <a:r>
              <a:rPr lang="es-ES" altLang="es-ES" sz="3600" b="1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diversificar</a:t>
            </a:r>
            <a:r>
              <a:rPr lang="es-ES" altLang="es-E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a la vez el modelo inmobiliario y financiero, dando entrada a entidades mayoristas de alquiler capaces de financiarse para dar un uso (social y lucrativo) al</a:t>
            </a:r>
          </a:p>
          <a:p>
            <a:pPr eaLnBrk="1" hangingPunct="1">
              <a:lnSpc>
                <a:spcPct val="75000"/>
              </a:lnSpc>
              <a:defRPr/>
            </a:pPr>
            <a:r>
              <a:rPr lang="es-ES" altLang="es-ES" sz="36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stock infrautilizado</a:t>
            </a:r>
            <a:r>
              <a:rPr lang="es-ES" altLang="es-E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y/o con problemas de impago </a:t>
            </a:r>
            <a:r>
              <a:rPr lang="es-ES" altLang="es-E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(según su titularidad, uso, ubicación, etc.)</a:t>
            </a:r>
            <a:r>
              <a:rPr lang="es-ES" altLang="es-E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paliando </a:t>
            </a:r>
            <a:r>
              <a:rPr lang="es-ES" altLang="es-ES" sz="36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necesidades insatisfechas</a:t>
            </a:r>
            <a:endParaRPr lang="es-ES" altLang="es-ES" sz="36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nimBg="1"/>
      <p:bldP spid="2253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>
            <a:extLst>
              <a:ext uri="{FF2B5EF4-FFF2-40B4-BE49-F238E27FC236}">
                <a16:creationId xmlns:a16="http://schemas.microsoft.com/office/drawing/2014/main" xmlns="" id="{376D78E9-D08F-4B4E-B8C9-FD7F9712DDA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765175"/>
          </a:xfrm>
          <a:solidFill>
            <a:srgbClr val="FF9900"/>
          </a:solidFill>
        </p:spPr>
        <p:txBody>
          <a:bodyPr/>
          <a:lstStyle/>
          <a:p>
            <a:pPr eaLnBrk="1" hangingPunct="1">
              <a:lnSpc>
                <a:spcPct val="70000"/>
              </a:lnSpc>
              <a:defRPr/>
            </a:pPr>
            <a:r>
              <a:rPr lang="es-ES" altLang="es-ES" sz="5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Conclusiones finales</a:t>
            </a:r>
            <a:r>
              <a:rPr lang="es-ES" altLang="es-E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147459" name="Rectangle 3">
            <a:extLst>
              <a:ext uri="{FF2B5EF4-FFF2-40B4-BE49-F238E27FC236}">
                <a16:creationId xmlns:a16="http://schemas.microsoft.com/office/drawing/2014/main" xmlns="" id="{8D48BABE-D420-489D-8E18-88F8F264C5E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744538"/>
            <a:ext cx="9144000" cy="6092825"/>
          </a:xfrm>
          <a:solidFill>
            <a:srgbClr val="CCFF99"/>
          </a:solidFill>
        </p:spPr>
        <p:txBody>
          <a:bodyPr/>
          <a:lstStyle/>
          <a:p>
            <a:pPr marL="0" indent="0" eaLnBrk="1" hangingPunct="1">
              <a:lnSpc>
                <a:spcPct val="85000"/>
              </a:lnSpc>
              <a:spcBef>
                <a:spcPct val="10000"/>
              </a:spcBef>
              <a:buFontTx/>
              <a:buNone/>
              <a:defRPr/>
            </a:pPr>
            <a:r>
              <a:rPr lang="es-ES" altLang="es-E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Ya va siendo horade </a:t>
            </a:r>
            <a:r>
              <a:rPr lang="es-ES" altLang="es-ES" sz="2800" b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reconocer</a:t>
            </a:r>
            <a:r>
              <a:rPr lang="es-ES" altLang="es-E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: </a:t>
            </a:r>
          </a:p>
          <a:p>
            <a:pPr marL="0" indent="0" eaLnBrk="1" hangingPunct="1">
              <a:lnSpc>
                <a:spcPct val="85000"/>
              </a:lnSpc>
              <a:spcBef>
                <a:spcPct val="10000"/>
              </a:spcBef>
              <a:buFontTx/>
              <a:buNone/>
              <a:defRPr/>
            </a:pPr>
            <a:r>
              <a:rPr lang="es-ES" altLang="es-E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-1º el agotamiento del </a:t>
            </a:r>
            <a:r>
              <a:rPr lang="es-ES" altLang="es-ES" sz="2800" b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modelo inmobiliario-financiero</a:t>
            </a:r>
            <a:r>
              <a:rPr lang="es-ES" altLang="es-E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, que</a:t>
            </a:r>
            <a:r>
              <a:rPr lang="es-ES" altLang="es-E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no sirve para gestionar los problemas </a:t>
            </a:r>
            <a:r>
              <a:rPr lang="es-ES" altLang="es-ES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actuales y </a:t>
            </a:r>
            <a:r>
              <a:rPr lang="es-ES" altLang="es-E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sigue </a:t>
            </a:r>
            <a:r>
              <a:rPr lang="es-ES" altLang="es-E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animando expectativas vanas y prácticas corruptas</a:t>
            </a:r>
          </a:p>
          <a:p>
            <a:pPr marL="0" indent="0" eaLnBrk="1" hangingPunct="1">
              <a:lnSpc>
                <a:spcPct val="85000"/>
              </a:lnSpc>
              <a:spcBef>
                <a:spcPct val="10000"/>
              </a:spcBef>
              <a:buFontTx/>
              <a:buNone/>
              <a:defRPr/>
            </a:pPr>
            <a:r>
              <a:rPr lang="es-ES" altLang="es-E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-2º la necesidad de </a:t>
            </a:r>
            <a:r>
              <a:rPr lang="es-ES" altLang="es-E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reconvertirlo</a:t>
            </a:r>
            <a:r>
              <a:rPr lang="es-ES" altLang="es-E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, no solo hacia horizontes políticos, territoriales y urbanos más saludables para la mayoría, sino que faciliten también la </a:t>
            </a:r>
            <a:r>
              <a:rPr lang="es-ES" altLang="es-ES" sz="2800" b="1" i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desinversión inmobiliaria</a:t>
            </a:r>
            <a:r>
              <a:rPr lang="es-ES" altLang="es-E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y el </a:t>
            </a:r>
            <a:r>
              <a:rPr lang="es-ES" altLang="es-ES" sz="2800" b="1" i="1" u="sng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desapalancamiento</a:t>
            </a:r>
            <a:r>
              <a:rPr lang="es-ES" altLang="es-ES" sz="2800" b="1" i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financiero </a:t>
            </a:r>
            <a:r>
              <a:rPr lang="es-ES" altLang="es-E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requeridos (</a:t>
            </a:r>
            <a:r>
              <a:rPr lang="es-ES" altLang="es-ES" sz="2800" b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lección 1ª</a:t>
            </a:r>
            <a:r>
              <a:rPr lang="es-ES" altLang="es-E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: reconocer las minusvalías, en vez de ocultarlas)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s-ES" altLang="es-E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-3ºque esta </a:t>
            </a:r>
            <a:r>
              <a:rPr lang="es-ES" altLang="es-E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reconversión</a:t>
            </a:r>
            <a:r>
              <a:rPr lang="es-ES" altLang="es-E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no exige tanto construcción nueva como </a:t>
            </a:r>
            <a:r>
              <a:rPr lang="es-ES" altLang="es-E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gestión-rehabilitación-reutilización</a:t>
            </a:r>
            <a:r>
              <a:rPr lang="es-ES" altLang="es-E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del patrimonio inmobiliario sobredimensionado para asegurar su uso eficiente,</a:t>
            </a:r>
            <a:r>
              <a:rPr lang="es-ES" altLang="es-E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frente al actual horizonte de </a:t>
            </a:r>
            <a:r>
              <a:rPr lang="es-ES" altLang="es-E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abandono y ruina</a:t>
            </a:r>
            <a:endParaRPr lang="es-ES" altLang="es-ES" sz="28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s-ES" altLang="es-E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(</a:t>
            </a:r>
            <a:r>
              <a:rPr lang="es-ES" altLang="es-ES" sz="2800" b="1" u="sng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lecc</a:t>
            </a:r>
            <a:r>
              <a:rPr lang="es-ES" altLang="es-ES" sz="2800" b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. 1ª</a:t>
            </a:r>
            <a:r>
              <a:rPr lang="es-ES" altLang="es-E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: aclarar estado stock inmobiliario y necesidades)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s-ES" altLang="es-E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-4º …y sin </a:t>
            </a:r>
            <a:r>
              <a:rPr lang="es-ES" altLang="es-E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reconversión</a:t>
            </a:r>
            <a:r>
              <a:rPr lang="es-ES" altLang="es-E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se prolonga la </a:t>
            </a:r>
            <a:r>
              <a:rPr lang="es-ES" altLang="es-E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crisis </a:t>
            </a:r>
            <a:r>
              <a:rPr lang="es-ES" altLang="es-E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ec</a:t>
            </a:r>
            <a:r>
              <a:rPr lang="es-ES" altLang="es-E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 y </a:t>
            </a:r>
            <a:r>
              <a:rPr lang="es-ES" altLang="es-E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soc.</a:t>
            </a:r>
            <a:endParaRPr lang="es-ES" altLang="es-E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>
            <a:extLst>
              <a:ext uri="{FF2B5EF4-FFF2-40B4-BE49-F238E27FC236}">
                <a16:creationId xmlns:a16="http://schemas.microsoft.com/office/drawing/2014/main" xmlns="" id="{4F4DAE39-DA6C-43F0-8CB2-5BDA398AF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219200"/>
            <a:ext cx="853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fr-FR" altLang="es-ES" sz="2400">
              <a:latin typeface="Times New Roman" panose="02020603050405020304" pitchFamily="18" charset="0"/>
            </a:endParaRPr>
          </a:p>
        </p:txBody>
      </p:sp>
      <p:sp>
        <p:nvSpPr>
          <p:cNvPr id="26627" name="Text Box 3">
            <a:extLst>
              <a:ext uri="{FF2B5EF4-FFF2-40B4-BE49-F238E27FC236}">
                <a16:creationId xmlns:a16="http://schemas.microsoft.com/office/drawing/2014/main" xmlns="" id="{DAFE2CE2-E852-4230-89A6-159BE4FE5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altLang="es-E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Naturaleza de los tres últimas ciclos inmobiliarios</a:t>
            </a:r>
          </a:p>
        </p:txBody>
      </p:sp>
      <p:pic>
        <p:nvPicPr>
          <p:cNvPr id="71684" name="Picture 4">
            <a:extLst>
              <a:ext uri="{FF2B5EF4-FFF2-40B4-BE49-F238E27FC236}">
                <a16:creationId xmlns:a16="http://schemas.microsoft.com/office/drawing/2014/main" xmlns="" id="{20363415-C9B3-4248-9B28-A593A2B37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574675"/>
            <a:ext cx="9648826" cy="628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>
            <a:extLst>
              <a:ext uri="{FF2B5EF4-FFF2-40B4-BE49-F238E27FC236}">
                <a16:creationId xmlns:a16="http://schemas.microsoft.com/office/drawing/2014/main" xmlns="" id="{EC913B06-7D03-4A9D-83C0-D5EFDF757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altLang="es-E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La burbuja muere por estrangulamiento financiero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xmlns="" id="{D4636832-8691-4905-B599-D0A8E0C197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160489"/>
              </p:ext>
            </p:extLst>
          </p:nvPr>
        </p:nvGraphicFramePr>
        <p:xfrm>
          <a:off x="-756592" y="622300"/>
          <a:ext cx="10369152" cy="6623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xmlns="" id="{B033969D-B56F-4F8F-A02B-E1EF014AE697}"/>
              </a:ext>
            </a:extLst>
          </p:cNvPr>
          <p:cNvGraphicFramePr>
            <a:graphicFrameLocks noGrp="1"/>
          </p:cNvGraphicFramePr>
          <p:nvPr/>
        </p:nvGraphicFramePr>
        <p:xfrm>
          <a:off x="-756592" y="0"/>
          <a:ext cx="108012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>
            <a:extLst>
              <a:ext uri="{FF2B5EF4-FFF2-40B4-BE49-F238E27FC236}">
                <a16:creationId xmlns:a16="http://schemas.microsoft.com/office/drawing/2014/main" xmlns="" id="{A921C401-074B-41BE-B8B4-0559324C9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9388" y="-111125"/>
            <a:ext cx="10617201" cy="7159625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95000"/>
              </a:lnSpc>
              <a:buFontTx/>
              <a:buChar char="•"/>
              <a:defRPr/>
            </a:pPr>
            <a:endParaRPr lang="es-ES" sz="2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xmlns="" id="{CC1AFFAE-0CAB-4723-9B3D-D091C2914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1638" y="4903788"/>
            <a:ext cx="242887" cy="1350962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5000"/>
              </a:lnSpc>
              <a:buFontTx/>
              <a:buChar char="•"/>
              <a:defRPr/>
            </a:pPr>
            <a:endParaRPr lang="es-ES" sz="2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xmlns="" id="{82D43FF7-86B0-4455-A04C-10FD5CA23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7963" y="4970463"/>
            <a:ext cx="233362" cy="1284287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5000"/>
              </a:lnSpc>
              <a:buFontTx/>
              <a:buChar char="•"/>
              <a:defRPr/>
            </a:pPr>
            <a:endParaRPr lang="es-ES" sz="2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xmlns="" id="{9449AE8E-2E13-4704-BFFA-E1FC51EE0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4763" y="4876800"/>
            <a:ext cx="242887" cy="137795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5000"/>
              </a:lnSpc>
              <a:buFontTx/>
              <a:buChar char="•"/>
              <a:defRPr/>
            </a:pPr>
            <a:endParaRPr lang="es-ES" sz="2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4343" name="Rectangle 7">
            <a:extLst>
              <a:ext uri="{FF2B5EF4-FFF2-40B4-BE49-F238E27FC236}">
                <a16:creationId xmlns:a16="http://schemas.microsoft.com/office/drawing/2014/main" xmlns="" id="{4AA0E2FE-6E57-4433-B831-20E7F6FA0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1088" y="5018088"/>
            <a:ext cx="242887" cy="1236662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5000"/>
              </a:lnSpc>
              <a:buFontTx/>
              <a:buChar char="•"/>
              <a:defRPr/>
            </a:pPr>
            <a:endParaRPr lang="es-ES" sz="2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4344" name="Rectangle 8">
            <a:extLst>
              <a:ext uri="{FF2B5EF4-FFF2-40B4-BE49-F238E27FC236}">
                <a16:creationId xmlns:a16="http://schemas.microsoft.com/office/drawing/2014/main" xmlns="" id="{907C36CA-A4ED-435D-BC6F-4D35B82D7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7413" y="5149850"/>
            <a:ext cx="242887" cy="11049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5000"/>
              </a:lnSpc>
              <a:buFontTx/>
              <a:buChar char="•"/>
              <a:defRPr/>
            </a:pPr>
            <a:endParaRPr lang="es-ES" sz="2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4345" name="Rectangle 9">
            <a:extLst>
              <a:ext uri="{FF2B5EF4-FFF2-40B4-BE49-F238E27FC236}">
                <a16:creationId xmlns:a16="http://schemas.microsoft.com/office/drawing/2014/main" xmlns="" id="{876FC9C2-D864-4C83-8B8A-F135D9FCF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3738" y="5121275"/>
            <a:ext cx="233362" cy="1133475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5000"/>
              </a:lnSpc>
              <a:buFontTx/>
              <a:buChar char="•"/>
              <a:defRPr/>
            </a:pPr>
            <a:endParaRPr lang="es-ES" sz="2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4346" name="Rectangle 10">
            <a:extLst>
              <a:ext uri="{FF2B5EF4-FFF2-40B4-BE49-F238E27FC236}">
                <a16:creationId xmlns:a16="http://schemas.microsoft.com/office/drawing/2014/main" xmlns="" id="{341B525B-95DA-40B0-866E-9F7B2A52C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1650" y="5319713"/>
            <a:ext cx="231775" cy="935037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5000"/>
              </a:lnSpc>
              <a:buFontTx/>
              <a:buChar char="•"/>
              <a:defRPr/>
            </a:pPr>
            <a:endParaRPr lang="es-ES" sz="2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4347" name="Rectangle 11">
            <a:extLst>
              <a:ext uri="{FF2B5EF4-FFF2-40B4-BE49-F238E27FC236}">
                <a16:creationId xmlns:a16="http://schemas.microsoft.com/office/drawing/2014/main" xmlns="" id="{B0A84956-8351-4C75-B6B3-1E5FCACDB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4525" y="4668838"/>
            <a:ext cx="233363" cy="1585912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5000"/>
              </a:lnSpc>
              <a:buFontTx/>
              <a:buChar char="•"/>
              <a:defRPr/>
            </a:pPr>
            <a:endParaRPr lang="es-ES" sz="2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4348" name="Rectangle 12">
            <a:extLst>
              <a:ext uri="{FF2B5EF4-FFF2-40B4-BE49-F238E27FC236}">
                <a16:creationId xmlns:a16="http://schemas.microsoft.com/office/drawing/2014/main" xmlns="" id="{5B70D136-5726-4E3D-9575-F4E45A276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1325" y="4659313"/>
            <a:ext cx="242888" cy="1595437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5000"/>
              </a:lnSpc>
              <a:buFontTx/>
              <a:buChar char="•"/>
              <a:defRPr/>
            </a:pPr>
            <a:endParaRPr lang="es-ES" sz="2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4349" name="Rectangle 13">
            <a:extLst>
              <a:ext uri="{FF2B5EF4-FFF2-40B4-BE49-F238E27FC236}">
                <a16:creationId xmlns:a16="http://schemas.microsoft.com/office/drawing/2014/main" xmlns="" id="{67028F95-4D34-4140-A971-E8E32E2DF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7650" y="4630738"/>
            <a:ext cx="242888" cy="1624012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5000"/>
              </a:lnSpc>
              <a:buFontTx/>
              <a:buChar char="•"/>
              <a:defRPr/>
            </a:pPr>
            <a:endParaRPr lang="es-ES" sz="2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4350" name="Rectangle 14">
            <a:extLst>
              <a:ext uri="{FF2B5EF4-FFF2-40B4-BE49-F238E27FC236}">
                <a16:creationId xmlns:a16="http://schemas.microsoft.com/office/drawing/2014/main" xmlns="" id="{BCBA8FE0-5E88-4774-A4A1-B9485CF55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3975" y="4384675"/>
            <a:ext cx="242888" cy="1870075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5000"/>
              </a:lnSpc>
              <a:buFontTx/>
              <a:buChar char="•"/>
              <a:defRPr/>
            </a:pPr>
            <a:endParaRPr lang="es-ES" sz="2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4351" name="Rectangle 15">
            <a:extLst>
              <a:ext uri="{FF2B5EF4-FFF2-40B4-BE49-F238E27FC236}">
                <a16:creationId xmlns:a16="http://schemas.microsoft.com/office/drawing/2014/main" xmlns="" id="{C1A959D6-5ABE-499D-9CD0-73DF98A562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0300" y="4138613"/>
            <a:ext cx="233363" cy="2116137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5000"/>
              </a:lnSpc>
              <a:buFontTx/>
              <a:buChar char="•"/>
              <a:defRPr/>
            </a:pPr>
            <a:endParaRPr lang="es-ES" sz="2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4352" name="Rectangle 16">
            <a:extLst>
              <a:ext uri="{FF2B5EF4-FFF2-40B4-BE49-F238E27FC236}">
                <a16:creationId xmlns:a16="http://schemas.microsoft.com/office/drawing/2014/main" xmlns="" id="{0459852F-76C2-42EC-82E4-1DDFAB664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7100" y="4083050"/>
            <a:ext cx="242888" cy="21717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5000"/>
              </a:lnSpc>
              <a:buFontTx/>
              <a:buChar char="•"/>
              <a:defRPr/>
            </a:pPr>
            <a:endParaRPr lang="es-ES" sz="2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4353" name="Rectangle 17">
            <a:extLst>
              <a:ext uri="{FF2B5EF4-FFF2-40B4-BE49-F238E27FC236}">
                <a16:creationId xmlns:a16="http://schemas.microsoft.com/office/drawing/2014/main" xmlns="" id="{D762DDCB-F82A-4B99-A73E-660E223FE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3425" y="4064000"/>
            <a:ext cx="242888" cy="219075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5000"/>
              </a:lnSpc>
              <a:buFontTx/>
              <a:buChar char="•"/>
              <a:defRPr/>
            </a:pPr>
            <a:endParaRPr lang="es-ES" sz="2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4354" name="Rectangle 18">
            <a:extLst>
              <a:ext uri="{FF2B5EF4-FFF2-40B4-BE49-F238E27FC236}">
                <a16:creationId xmlns:a16="http://schemas.microsoft.com/office/drawing/2014/main" xmlns="" id="{42993D66-1C09-4EE4-898F-C69055345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7888" y="3355975"/>
            <a:ext cx="241300" cy="2898775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5000"/>
              </a:lnSpc>
              <a:buFontTx/>
              <a:buChar char="•"/>
              <a:defRPr/>
            </a:pPr>
            <a:endParaRPr lang="es-ES" sz="2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4355" name="Rectangle 19">
            <a:extLst>
              <a:ext uri="{FF2B5EF4-FFF2-40B4-BE49-F238E27FC236}">
                <a16:creationId xmlns:a16="http://schemas.microsoft.com/office/drawing/2014/main" xmlns="" id="{5A0A231F-FB6F-4872-AC7E-6A2C14CCA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213" y="3279775"/>
            <a:ext cx="241300" cy="2974975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5000"/>
              </a:lnSpc>
              <a:buFontTx/>
              <a:buChar char="•"/>
              <a:defRPr/>
            </a:pPr>
            <a:endParaRPr lang="es-ES" sz="2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4356" name="Rectangle 20">
            <a:extLst>
              <a:ext uri="{FF2B5EF4-FFF2-40B4-BE49-F238E27FC236}">
                <a16:creationId xmlns:a16="http://schemas.microsoft.com/office/drawing/2014/main" xmlns="" id="{8C5F52E9-74C0-485D-918A-3E4579318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0538" y="2693988"/>
            <a:ext cx="231775" cy="3560762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5000"/>
              </a:lnSpc>
              <a:buFontTx/>
              <a:buChar char="•"/>
              <a:defRPr/>
            </a:pPr>
            <a:endParaRPr lang="es-ES" sz="2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4357" name="Rectangle 21">
            <a:extLst>
              <a:ext uri="{FF2B5EF4-FFF2-40B4-BE49-F238E27FC236}">
                <a16:creationId xmlns:a16="http://schemas.microsoft.com/office/drawing/2014/main" xmlns="" id="{79F15A0E-A0FE-459C-A53A-D6A05C02B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6863" y="2438400"/>
            <a:ext cx="231775" cy="381635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5000"/>
              </a:lnSpc>
              <a:buFontTx/>
              <a:buChar char="•"/>
              <a:defRPr/>
            </a:pPr>
            <a:endParaRPr lang="es-ES" sz="2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4358" name="Rectangle 22">
            <a:extLst>
              <a:ext uri="{FF2B5EF4-FFF2-40B4-BE49-F238E27FC236}">
                <a16:creationId xmlns:a16="http://schemas.microsoft.com/office/drawing/2014/main" xmlns="" id="{59AE824E-2BEC-48DF-9FAE-835A85923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2193925"/>
            <a:ext cx="241300" cy="4060825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5000"/>
              </a:lnSpc>
              <a:buFontTx/>
              <a:buChar char="•"/>
              <a:defRPr/>
            </a:pPr>
            <a:endParaRPr lang="es-ES" sz="2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4359" name="Rectangle 23">
            <a:extLst>
              <a:ext uri="{FF2B5EF4-FFF2-40B4-BE49-F238E27FC236}">
                <a16:creationId xmlns:a16="http://schemas.microsoft.com/office/drawing/2014/main" xmlns="" id="{ACE55C27-8E8B-4B53-B4BC-239916C75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9988" y="1541463"/>
            <a:ext cx="241300" cy="4713287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5000"/>
              </a:lnSpc>
              <a:buFontTx/>
              <a:buChar char="•"/>
              <a:defRPr/>
            </a:pPr>
            <a:endParaRPr lang="es-ES" sz="2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4360" name="Rectangle 24">
            <a:extLst>
              <a:ext uri="{FF2B5EF4-FFF2-40B4-BE49-F238E27FC236}">
                <a16:creationId xmlns:a16="http://schemas.microsoft.com/office/drawing/2014/main" xmlns="" id="{49CE0C90-DE85-42FC-A4E5-6B8E8448E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6313" y="2693988"/>
            <a:ext cx="242887" cy="3560762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5000"/>
              </a:lnSpc>
              <a:buFontTx/>
              <a:buChar char="•"/>
              <a:defRPr/>
            </a:pPr>
            <a:endParaRPr lang="es-ES" sz="2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4361" name="Line 25">
            <a:extLst>
              <a:ext uri="{FF2B5EF4-FFF2-40B4-BE49-F238E27FC236}">
                <a16:creationId xmlns:a16="http://schemas.microsoft.com/office/drawing/2014/main" xmlns="" id="{7DD3E73E-ADA3-4AC1-BC5A-D2307F77AA8E}"/>
              </a:ext>
            </a:extLst>
          </p:cNvPr>
          <p:cNvSpPr>
            <a:spLocks noChangeShapeType="1"/>
          </p:cNvSpPr>
          <p:nvPr/>
        </p:nvSpPr>
        <p:spPr bwMode="auto">
          <a:xfrm>
            <a:off x="1497013" y="1087438"/>
            <a:ext cx="1587" cy="51673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95000"/>
              </a:lnSpc>
              <a:buFontTx/>
              <a:buChar char="•"/>
              <a:defRPr/>
            </a:pPr>
            <a:endParaRPr lang="es-ES" sz="2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4362" name="Line 26">
            <a:extLst>
              <a:ext uri="{FF2B5EF4-FFF2-40B4-BE49-F238E27FC236}">
                <a16:creationId xmlns:a16="http://schemas.microsoft.com/office/drawing/2014/main" xmlns="" id="{17906B7F-88BC-4774-8ADA-C6D587485D27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0338" y="6254750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95000"/>
              </a:lnSpc>
              <a:buFontTx/>
              <a:buChar char="•"/>
              <a:defRPr/>
            </a:pPr>
            <a:endParaRPr lang="es-ES" sz="2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4363" name="Line 27">
            <a:extLst>
              <a:ext uri="{FF2B5EF4-FFF2-40B4-BE49-F238E27FC236}">
                <a16:creationId xmlns:a16="http://schemas.microsoft.com/office/drawing/2014/main" xmlns="" id="{22745DB1-A6F3-41DB-891E-559915CC0FF7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0338" y="5745163"/>
            <a:ext cx="666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95000"/>
              </a:lnSpc>
              <a:buFontTx/>
              <a:buChar char="•"/>
              <a:defRPr/>
            </a:pPr>
            <a:endParaRPr lang="es-ES" sz="2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4364" name="Line 28">
            <a:extLst>
              <a:ext uri="{FF2B5EF4-FFF2-40B4-BE49-F238E27FC236}">
                <a16:creationId xmlns:a16="http://schemas.microsoft.com/office/drawing/2014/main" xmlns="" id="{B32F5757-175E-4A63-B4FB-EE845E8F6F20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0338" y="5226050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95000"/>
              </a:lnSpc>
              <a:buFontTx/>
              <a:buChar char="•"/>
              <a:defRPr/>
            </a:pPr>
            <a:endParaRPr lang="es-ES" sz="2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4365" name="Line 29">
            <a:extLst>
              <a:ext uri="{FF2B5EF4-FFF2-40B4-BE49-F238E27FC236}">
                <a16:creationId xmlns:a16="http://schemas.microsoft.com/office/drawing/2014/main" xmlns="" id="{AD7C25D7-1C6D-4120-8D12-4BB8AD34E121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0338" y="4705350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95000"/>
              </a:lnSpc>
              <a:buFontTx/>
              <a:buChar char="•"/>
              <a:defRPr/>
            </a:pPr>
            <a:endParaRPr lang="es-ES" sz="2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4366" name="Line 30">
            <a:extLst>
              <a:ext uri="{FF2B5EF4-FFF2-40B4-BE49-F238E27FC236}">
                <a16:creationId xmlns:a16="http://schemas.microsoft.com/office/drawing/2014/main" xmlns="" id="{BE285737-9F96-46B0-9C24-E8DDB62899D9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0338" y="4186238"/>
            <a:ext cx="666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95000"/>
              </a:lnSpc>
              <a:buFontTx/>
              <a:buChar char="•"/>
              <a:defRPr/>
            </a:pPr>
            <a:endParaRPr lang="es-ES" sz="2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4367" name="Line 31">
            <a:extLst>
              <a:ext uri="{FF2B5EF4-FFF2-40B4-BE49-F238E27FC236}">
                <a16:creationId xmlns:a16="http://schemas.microsoft.com/office/drawing/2014/main" xmlns="" id="{50018C2D-43F1-4DEB-AE1B-A5795CF48038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0338" y="3676650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95000"/>
              </a:lnSpc>
              <a:buFontTx/>
              <a:buChar char="•"/>
              <a:defRPr/>
            </a:pPr>
            <a:endParaRPr lang="es-ES" sz="2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4368" name="Line 32">
            <a:extLst>
              <a:ext uri="{FF2B5EF4-FFF2-40B4-BE49-F238E27FC236}">
                <a16:creationId xmlns:a16="http://schemas.microsoft.com/office/drawing/2014/main" xmlns="" id="{5D031A75-3C4D-472C-A6C0-7F870B8C1B02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0338" y="3157538"/>
            <a:ext cx="666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95000"/>
              </a:lnSpc>
              <a:buFontTx/>
              <a:buChar char="•"/>
              <a:defRPr/>
            </a:pPr>
            <a:endParaRPr lang="es-ES" sz="2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4369" name="Line 33">
            <a:extLst>
              <a:ext uri="{FF2B5EF4-FFF2-40B4-BE49-F238E27FC236}">
                <a16:creationId xmlns:a16="http://schemas.microsoft.com/office/drawing/2014/main" xmlns="" id="{03F2114A-B4D2-46FB-A1C5-00D1CF7825EC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0338" y="2636838"/>
            <a:ext cx="666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95000"/>
              </a:lnSpc>
              <a:buFontTx/>
              <a:buChar char="•"/>
              <a:defRPr/>
            </a:pPr>
            <a:endParaRPr lang="es-ES" sz="2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4370" name="Line 34">
            <a:extLst>
              <a:ext uri="{FF2B5EF4-FFF2-40B4-BE49-F238E27FC236}">
                <a16:creationId xmlns:a16="http://schemas.microsoft.com/office/drawing/2014/main" xmlns="" id="{8A336414-D12E-4E4F-880F-6FFE6AB5CB03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0338" y="2127250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95000"/>
              </a:lnSpc>
              <a:buFontTx/>
              <a:buChar char="•"/>
              <a:defRPr/>
            </a:pPr>
            <a:endParaRPr lang="es-ES" sz="2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4371" name="Line 35">
            <a:extLst>
              <a:ext uri="{FF2B5EF4-FFF2-40B4-BE49-F238E27FC236}">
                <a16:creationId xmlns:a16="http://schemas.microsoft.com/office/drawing/2014/main" xmlns="" id="{32D8A27F-D956-41A1-BB39-812EC2CC0D71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0338" y="1608138"/>
            <a:ext cx="666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95000"/>
              </a:lnSpc>
              <a:buFontTx/>
              <a:buChar char="•"/>
              <a:defRPr/>
            </a:pPr>
            <a:endParaRPr lang="es-ES" sz="2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4372" name="Line 36">
            <a:extLst>
              <a:ext uri="{FF2B5EF4-FFF2-40B4-BE49-F238E27FC236}">
                <a16:creationId xmlns:a16="http://schemas.microsoft.com/office/drawing/2014/main" xmlns="" id="{D920ACDE-DABE-40AA-9549-26A896662EA2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0338" y="1087438"/>
            <a:ext cx="666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95000"/>
              </a:lnSpc>
              <a:buFontTx/>
              <a:buChar char="•"/>
              <a:defRPr/>
            </a:pPr>
            <a:endParaRPr lang="es-ES" sz="2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4373" name="Line 37">
            <a:extLst>
              <a:ext uri="{FF2B5EF4-FFF2-40B4-BE49-F238E27FC236}">
                <a16:creationId xmlns:a16="http://schemas.microsoft.com/office/drawing/2014/main" xmlns="" id="{AD04C8E3-28B4-431B-A4FA-42ECEFB1BADD}"/>
              </a:ext>
            </a:extLst>
          </p:cNvPr>
          <p:cNvSpPr>
            <a:spLocks noChangeShapeType="1"/>
          </p:cNvSpPr>
          <p:nvPr/>
        </p:nvSpPr>
        <p:spPr bwMode="auto">
          <a:xfrm>
            <a:off x="1497013" y="6254750"/>
            <a:ext cx="75152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95000"/>
              </a:lnSpc>
              <a:buFontTx/>
              <a:buChar char="•"/>
              <a:defRPr/>
            </a:pPr>
            <a:endParaRPr lang="es-ES" sz="2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4374" name="Line 38">
            <a:extLst>
              <a:ext uri="{FF2B5EF4-FFF2-40B4-BE49-F238E27FC236}">
                <a16:creationId xmlns:a16="http://schemas.microsoft.com/office/drawing/2014/main" xmlns="" id="{C7DF1D71-F99C-496E-A9E3-600D2DB912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97013" y="6254750"/>
            <a:ext cx="1587" cy="666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95000"/>
              </a:lnSpc>
              <a:buFontTx/>
              <a:buChar char="•"/>
              <a:defRPr/>
            </a:pPr>
            <a:endParaRPr lang="es-ES" sz="2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4375" name="Line 39">
            <a:extLst>
              <a:ext uri="{FF2B5EF4-FFF2-40B4-BE49-F238E27FC236}">
                <a16:creationId xmlns:a16="http://schemas.microsoft.com/office/drawing/2014/main" xmlns="" id="{C909A140-9BD4-47DA-B9B3-C3E81B463CF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63813" y="6254750"/>
            <a:ext cx="1587" cy="666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95000"/>
              </a:lnSpc>
              <a:buFontTx/>
              <a:buChar char="•"/>
              <a:defRPr/>
            </a:pPr>
            <a:endParaRPr lang="es-ES" sz="2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4376" name="Line 40">
            <a:extLst>
              <a:ext uri="{FF2B5EF4-FFF2-40B4-BE49-F238E27FC236}">
                <a16:creationId xmlns:a16="http://schemas.microsoft.com/office/drawing/2014/main" xmlns="" id="{4BDEBFF1-6BDB-4F3D-AD56-53D62B11F88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40138" y="6254750"/>
            <a:ext cx="1587" cy="666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95000"/>
              </a:lnSpc>
              <a:buFontTx/>
              <a:buChar char="•"/>
              <a:defRPr/>
            </a:pPr>
            <a:endParaRPr lang="es-ES" sz="2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4377" name="Line 41">
            <a:extLst>
              <a:ext uri="{FF2B5EF4-FFF2-40B4-BE49-F238E27FC236}">
                <a16:creationId xmlns:a16="http://schemas.microsoft.com/office/drawing/2014/main" xmlns="" id="{8CD8CCFC-31FA-4ADC-A2E9-4F85F88F74F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16463" y="6254750"/>
            <a:ext cx="1587" cy="666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95000"/>
              </a:lnSpc>
              <a:buFontTx/>
              <a:buChar char="•"/>
              <a:defRPr/>
            </a:pPr>
            <a:endParaRPr lang="es-ES" sz="2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4378" name="Line 42">
            <a:extLst>
              <a:ext uri="{FF2B5EF4-FFF2-40B4-BE49-F238E27FC236}">
                <a16:creationId xmlns:a16="http://schemas.microsoft.com/office/drawing/2014/main" xmlns="" id="{5E103530-8622-4373-8478-33D692AA1B6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2788" y="6254750"/>
            <a:ext cx="1587" cy="666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95000"/>
              </a:lnSpc>
              <a:buFontTx/>
              <a:buChar char="•"/>
              <a:defRPr/>
            </a:pPr>
            <a:endParaRPr lang="es-ES" sz="2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4379" name="Line 43">
            <a:extLst>
              <a:ext uri="{FF2B5EF4-FFF2-40B4-BE49-F238E27FC236}">
                <a16:creationId xmlns:a16="http://schemas.microsoft.com/office/drawing/2014/main" xmlns="" id="{B2EC77CD-E6A8-4D58-A1F2-1DA0AD38DC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9588" y="6254750"/>
            <a:ext cx="1587" cy="666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95000"/>
              </a:lnSpc>
              <a:buFontTx/>
              <a:buChar char="•"/>
              <a:defRPr/>
            </a:pPr>
            <a:endParaRPr lang="es-ES" sz="2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4380" name="Line 44">
            <a:extLst>
              <a:ext uri="{FF2B5EF4-FFF2-40B4-BE49-F238E27FC236}">
                <a16:creationId xmlns:a16="http://schemas.microsoft.com/office/drawing/2014/main" xmlns="" id="{D5D9D2C5-5F16-4DEF-8030-A336E59D418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35913" y="6254750"/>
            <a:ext cx="1587" cy="666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95000"/>
              </a:lnSpc>
              <a:buFontTx/>
              <a:buChar char="•"/>
              <a:defRPr/>
            </a:pPr>
            <a:endParaRPr lang="es-ES" sz="2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4381" name="Line 45">
            <a:extLst>
              <a:ext uri="{FF2B5EF4-FFF2-40B4-BE49-F238E27FC236}">
                <a16:creationId xmlns:a16="http://schemas.microsoft.com/office/drawing/2014/main" xmlns="" id="{522103CF-46FC-45A0-B859-9A3174C959C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12238" y="6254750"/>
            <a:ext cx="1587" cy="666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95000"/>
              </a:lnSpc>
              <a:buFontTx/>
              <a:buChar char="•"/>
              <a:defRPr/>
            </a:pPr>
            <a:endParaRPr lang="es-ES" sz="2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74797" name="Rectangle 47">
            <a:extLst>
              <a:ext uri="{FF2B5EF4-FFF2-40B4-BE49-F238E27FC236}">
                <a16:creationId xmlns:a16="http://schemas.microsoft.com/office/drawing/2014/main" xmlns="" id="{FD9D42B7-794D-426D-852E-43DE79EB2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099550" cy="73025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ESPAÑA SUPERA EN CONSTRUCCIÓN DE VIVIENDAS A ALEMANIA Y FRANCIA JUNTAS</a:t>
            </a:r>
            <a:r>
              <a:rPr lang="es-ES" altLang="es-ES" sz="24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s-ES" altLang="es-ES" sz="1800" b="1">
                <a:solidFill>
                  <a:srgbClr val="000000"/>
                </a:solidFill>
                <a:latin typeface="Times New Roman" panose="02020603050405020304" pitchFamily="18" charset="0"/>
              </a:rPr>
              <a:t>(2001-2007)</a:t>
            </a:r>
          </a:p>
        </p:txBody>
      </p:sp>
      <p:sp>
        <p:nvSpPr>
          <p:cNvPr id="74798" name="Rectangle 49">
            <a:extLst>
              <a:ext uri="{FF2B5EF4-FFF2-40B4-BE49-F238E27FC236}">
                <a16:creationId xmlns:a16="http://schemas.microsoft.com/office/drawing/2014/main" xmlns="" id="{93E02318-45FB-40E3-A10E-F481A2A8D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8913" y="4592638"/>
            <a:ext cx="785812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s-ES" sz="1600" b="1">
                <a:solidFill>
                  <a:srgbClr val="000000"/>
                </a:solidFill>
                <a:latin typeface="Times New Roman" panose="02020603050405020304" pitchFamily="18" charset="0"/>
              </a:rPr>
              <a:t>262.037</a:t>
            </a:r>
            <a:endParaRPr lang="fr-FR" altLang="es-E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799" name="Rectangle 50">
            <a:extLst>
              <a:ext uri="{FF2B5EF4-FFF2-40B4-BE49-F238E27FC236}">
                <a16:creationId xmlns:a16="http://schemas.microsoft.com/office/drawing/2014/main" xmlns="" id="{34A85E14-C9BE-4477-B0F4-18938EB014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5713" y="4668838"/>
            <a:ext cx="785812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s-ES" sz="1600" b="1">
                <a:solidFill>
                  <a:srgbClr val="000000"/>
                </a:solidFill>
                <a:latin typeface="Times New Roman" panose="02020603050405020304" pitchFamily="18" charset="0"/>
              </a:rPr>
              <a:t>248.411</a:t>
            </a:r>
            <a:endParaRPr lang="fr-FR" altLang="es-E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800" name="Rectangle 51">
            <a:extLst>
              <a:ext uri="{FF2B5EF4-FFF2-40B4-BE49-F238E27FC236}">
                <a16:creationId xmlns:a16="http://schemas.microsoft.com/office/drawing/2014/main" xmlns="" id="{2332CB0D-CAA0-45A9-98BE-F4FF828E6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2038" y="4564063"/>
            <a:ext cx="785812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s-ES" sz="1600" b="1">
                <a:solidFill>
                  <a:srgbClr val="000000"/>
                </a:solidFill>
                <a:latin typeface="Times New Roman" panose="02020603050405020304" pitchFamily="18" charset="0"/>
              </a:rPr>
              <a:t>267.576</a:t>
            </a:r>
            <a:endParaRPr lang="fr-FR" altLang="es-E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801" name="Rectangle 52">
            <a:extLst>
              <a:ext uri="{FF2B5EF4-FFF2-40B4-BE49-F238E27FC236}">
                <a16:creationId xmlns:a16="http://schemas.microsoft.com/office/drawing/2014/main" xmlns="" id="{F30B6976-9E45-4492-916F-1D1DDE767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8363" y="4705350"/>
            <a:ext cx="785812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s-ES" sz="1600" b="1">
                <a:solidFill>
                  <a:srgbClr val="000000"/>
                </a:solidFill>
                <a:latin typeface="Times New Roman" panose="02020603050405020304" pitchFamily="18" charset="0"/>
              </a:rPr>
              <a:t>240.432</a:t>
            </a:r>
            <a:endParaRPr lang="fr-FR" altLang="es-E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802" name="Rectangle 53">
            <a:extLst>
              <a:ext uri="{FF2B5EF4-FFF2-40B4-BE49-F238E27FC236}">
                <a16:creationId xmlns:a16="http://schemas.microsoft.com/office/drawing/2014/main" xmlns="" id="{F7E11279-BC82-49F7-A596-71E8D9787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4688" y="4838700"/>
            <a:ext cx="785812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s-ES" sz="1600" b="1">
                <a:solidFill>
                  <a:srgbClr val="000000"/>
                </a:solidFill>
                <a:latin typeface="Times New Roman" panose="02020603050405020304" pitchFamily="18" charset="0"/>
              </a:rPr>
              <a:t>215.306</a:t>
            </a:r>
            <a:endParaRPr lang="fr-FR" altLang="es-E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803" name="Rectangle 54">
            <a:extLst>
              <a:ext uri="{FF2B5EF4-FFF2-40B4-BE49-F238E27FC236}">
                <a16:creationId xmlns:a16="http://schemas.microsoft.com/office/drawing/2014/main" xmlns="" id="{4696D960-7FB7-4DD5-BBA5-71C9370B2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1488" y="4810125"/>
            <a:ext cx="785812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s-ES" sz="1600" b="1">
                <a:solidFill>
                  <a:srgbClr val="000000"/>
                </a:solidFill>
                <a:latin typeface="Times New Roman" panose="02020603050405020304" pitchFamily="18" charset="0"/>
              </a:rPr>
              <a:t>220.723</a:t>
            </a:r>
            <a:endParaRPr lang="fr-FR" altLang="es-E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804" name="Rectangle 55">
            <a:extLst>
              <a:ext uri="{FF2B5EF4-FFF2-40B4-BE49-F238E27FC236}">
                <a16:creationId xmlns:a16="http://schemas.microsoft.com/office/drawing/2014/main" xmlns="" id="{6AB4F823-77DA-401C-8681-B9F18C590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7813" y="5008563"/>
            <a:ext cx="785812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s-ES" sz="1600" b="1">
                <a:solidFill>
                  <a:srgbClr val="000000"/>
                </a:solidFill>
                <a:latin typeface="Times New Roman" panose="02020603050405020304" pitchFamily="18" charset="0"/>
              </a:rPr>
              <a:t>182.300</a:t>
            </a:r>
            <a:endParaRPr lang="fr-FR" altLang="es-E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805" name="Rectangle 56">
            <a:extLst>
              <a:ext uri="{FF2B5EF4-FFF2-40B4-BE49-F238E27FC236}">
                <a16:creationId xmlns:a16="http://schemas.microsoft.com/office/drawing/2014/main" xmlns="" id="{C4849974-FED6-45F4-8666-51C0B9497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4356100"/>
            <a:ext cx="785813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s-ES" sz="1600" b="1">
                <a:solidFill>
                  <a:srgbClr val="000000"/>
                </a:solidFill>
                <a:latin typeface="Times New Roman" panose="02020603050405020304" pitchFamily="18" charset="0"/>
              </a:rPr>
              <a:t>307.592</a:t>
            </a:r>
            <a:endParaRPr lang="fr-FR" altLang="es-E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806" name="Rectangle 57">
            <a:extLst>
              <a:ext uri="{FF2B5EF4-FFF2-40B4-BE49-F238E27FC236}">
                <a16:creationId xmlns:a16="http://schemas.microsoft.com/office/drawing/2014/main" xmlns="" id="{D0F4091A-CEAF-4A93-89A6-EC7487849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8600" y="4346575"/>
            <a:ext cx="785813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s-ES" sz="1600" b="1">
                <a:solidFill>
                  <a:srgbClr val="000000"/>
                </a:solidFill>
                <a:latin typeface="Times New Roman" panose="02020603050405020304" pitchFamily="18" charset="0"/>
              </a:rPr>
              <a:t>309.981</a:t>
            </a:r>
            <a:endParaRPr lang="fr-FR" altLang="es-E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807" name="Rectangle 58">
            <a:extLst>
              <a:ext uri="{FF2B5EF4-FFF2-40B4-BE49-F238E27FC236}">
                <a16:creationId xmlns:a16="http://schemas.microsoft.com/office/drawing/2014/main" xmlns="" id="{C7B79F96-007F-41B6-8E9C-8B4F2A2026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4925" y="4327525"/>
            <a:ext cx="785813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s-ES" sz="1600" b="1">
                <a:solidFill>
                  <a:srgbClr val="000000"/>
                </a:solidFill>
                <a:latin typeface="Times New Roman" panose="02020603050405020304" pitchFamily="18" charset="0"/>
              </a:rPr>
              <a:t>314.364</a:t>
            </a:r>
            <a:endParaRPr lang="fr-FR" altLang="es-E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808" name="Rectangle 59">
            <a:extLst>
              <a:ext uri="{FF2B5EF4-FFF2-40B4-BE49-F238E27FC236}">
                <a16:creationId xmlns:a16="http://schemas.microsoft.com/office/drawing/2014/main" xmlns="" id="{B23CCB47-6EAE-4339-9212-E9CE49F2A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1725" y="4073525"/>
            <a:ext cx="785813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s-ES" sz="1600" b="1">
                <a:solidFill>
                  <a:srgbClr val="000000"/>
                </a:solidFill>
                <a:latin typeface="Times New Roman" panose="02020603050405020304" pitchFamily="18" charset="0"/>
              </a:rPr>
              <a:t>362.553</a:t>
            </a:r>
            <a:endParaRPr lang="fr-FR" altLang="es-E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809" name="Rectangle 60">
            <a:extLst>
              <a:ext uri="{FF2B5EF4-FFF2-40B4-BE49-F238E27FC236}">
                <a16:creationId xmlns:a16="http://schemas.microsoft.com/office/drawing/2014/main" xmlns="" id="{A4F10374-6AF4-4648-A501-A4DF5CD0D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8050" y="3827463"/>
            <a:ext cx="785813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s-ES" sz="1600" b="1">
                <a:solidFill>
                  <a:srgbClr val="000000"/>
                </a:solidFill>
                <a:latin typeface="Times New Roman" panose="02020603050405020304" pitchFamily="18" charset="0"/>
              </a:rPr>
              <a:t>410.200</a:t>
            </a:r>
            <a:endParaRPr lang="fr-FR" altLang="es-E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810" name="Rectangle 61">
            <a:extLst>
              <a:ext uri="{FF2B5EF4-FFF2-40B4-BE49-F238E27FC236}">
                <a16:creationId xmlns:a16="http://schemas.microsoft.com/office/drawing/2014/main" xmlns="" id="{C5E11492-7DDF-4434-9206-F22CF49F91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4375" y="3770313"/>
            <a:ext cx="785813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s-ES" sz="1600" b="1">
                <a:solidFill>
                  <a:srgbClr val="000000"/>
                </a:solidFill>
                <a:latin typeface="Times New Roman" panose="02020603050405020304" pitchFamily="18" charset="0"/>
              </a:rPr>
              <a:t>420.900</a:t>
            </a:r>
            <a:endParaRPr lang="fr-FR" altLang="es-E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811" name="Rectangle 62">
            <a:extLst>
              <a:ext uri="{FF2B5EF4-FFF2-40B4-BE49-F238E27FC236}">
                <a16:creationId xmlns:a16="http://schemas.microsoft.com/office/drawing/2014/main" xmlns="" id="{8CCC0899-6688-42EF-B176-24A54FE4E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0700" y="3751263"/>
            <a:ext cx="785813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s-ES" sz="1600" b="1">
                <a:solidFill>
                  <a:srgbClr val="000000"/>
                </a:solidFill>
                <a:latin typeface="Times New Roman" panose="02020603050405020304" pitchFamily="18" charset="0"/>
              </a:rPr>
              <a:t>425.500</a:t>
            </a:r>
            <a:endParaRPr lang="fr-FR" altLang="es-E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812" name="Rectangle 63">
            <a:extLst>
              <a:ext uri="{FF2B5EF4-FFF2-40B4-BE49-F238E27FC236}">
                <a16:creationId xmlns:a16="http://schemas.microsoft.com/office/drawing/2014/main" xmlns="" id="{E5E8BDE0-BC00-4E9F-AC40-74AD10325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5" y="3052763"/>
            <a:ext cx="785813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s-ES" sz="1600" b="1">
                <a:solidFill>
                  <a:srgbClr val="000000"/>
                </a:solidFill>
                <a:latin typeface="Times New Roman" panose="02020603050405020304" pitchFamily="18" charset="0"/>
              </a:rPr>
              <a:t>561.186</a:t>
            </a:r>
            <a:endParaRPr lang="fr-FR" altLang="es-E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813" name="Rectangle 64">
            <a:extLst>
              <a:ext uri="{FF2B5EF4-FFF2-40B4-BE49-F238E27FC236}">
                <a16:creationId xmlns:a16="http://schemas.microsoft.com/office/drawing/2014/main" xmlns="" id="{EF4F9731-52E6-43A0-8096-B009E31B7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75" y="2978150"/>
            <a:ext cx="785813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s-ES" sz="1600" b="1">
                <a:solidFill>
                  <a:srgbClr val="000000"/>
                </a:solidFill>
                <a:latin typeface="Times New Roman" panose="02020603050405020304" pitchFamily="18" charset="0"/>
              </a:rPr>
              <a:t>575.546</a:t>
            </a:r>
            <a:endParaRPr lang="fr-FR" altLang="es-E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814" name="Rectangle 65">
            <a:extLst>
              <a:ext uri="{FF2B5EF4-FFF2-40B4-BE49-F238E27FC236}">
                <a16:creationId xmlns:a16="http://schemas.microsoft.com/office/drawing/2014/main" xmlns="" id="{D7A64447-64C4-4CD3-8A1A-3DB5A07CF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6700" y="2382838"/>
            <a:ext cx="785813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s-ES" sz="1600" b="1">
                <a:solidFill>
                  <a:srgbClr val="000000"/>
                </a:solidFill>
                <a:latin typeface="Times New Roman" panose="02020603050405020304" pitchFamily="18" charset="0"/>
              </a:rPr>
              <a:t>690.206</a:t>
            </a:r>
            <a:endParaRPr lang="fr-FR" altLang="es-E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815" name="Rectangle 66">
            <a:extLst>
              <a:ext uri="{FF2B5EF4-FFF2-40B4-BE49-F238E27FC236}">
                <a16:creationId xmlns:a16="http://schemas.microsoft.com/office/drawing/2014/main" xmlns="" id="{180C7127-BEF9-46C0-A14B-F9D65D85D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3025" y="2127250"/>
            <a:ext cx="785813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s-ES" sz="1600" b="1">
                <a:solidFill>
                  <a:srgbClr val="000000"/>
                </a:solidFill>
                <a:latin typeface="Times New Roman" panose="02020603050405020304" pitchFamily="18" charset="0"/>
              </a:rPr>
              <a:t>739.658</a:t>
            </a:r>
            <a:endParaRPr lang="fr-FR" altLang="es-E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816" name="Rectangle 67">
            <a:extLst>
              <a:ext uri="{FF2B5EF4-FFF2-40B4-BE49-F238E27FC236}">
                <a16:creationId xmlns:a16="http://schemas.microsoft.com/office/drawing/2014/main" xmlns="" id="{9150F5E5-9F4C-45F6-BC5B-38255FC4B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9350" y="1881188"/>
            <a:ext cx="785813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s-ES" sz="1600" b="1">
                <a:solidFill>
                  <a:srgbClr val="000000"/>
                </a:solidFill>
                <a:latin typeface="Times New Roman" panose="02020603050405020304" pitchFamily="18" charset="0"/>
              </a:rPr>
              <a:t>786.257</a:t>
            </a:r>
            <a:endParaRPr lang="fr-FR" altLang="es-E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817" name="Rectangle 68">
            <a:extLst>
              <a:ext uri="{FF2B5EF4-FFF2-40B4-BE49-F238E27FC236}">
                <a16:creationId xmlns:a16="http://schemas.microsoft.com/office/drawing/2014/main" xmlns="" id="{8727299B-40FD-427F-8B37-C2A0B24E4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5675" y="1239838"/>
            <a:ext cx="785813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s-ES" sz="1600" b="1">
                <a:solidFill>
                  <a:srgbClr val="000000"/>
                </a:solidFill>
                <a:latin typeface="Times New Roman" panose="02020603050405020304" pitchFamily="18" charset="0"/>
              </a:rPr>
              <a:t>911.568</a:t>
            </a:r>
            <a:endParaRPr lang="fr-FR" altLang="es-E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818" name="Rectangle 69">
            <a:extLst>
              <a:ext uri="{FF2B5EF4-FFF2-40B4-BE49-F238E27FC236}">
                <a16:creationId xmlns:a16="http://schemas.microsoft.com/office/drawing/2014/main" xmlns="" id="{4579F1BF-6193-458B-8254-CC0CD36FB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2475" y="2392363"/>
            <a:ext cx="785813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s-ES" sz="1600" b="1">
                <a:solidFill>
                  <a:srgbClr val="000000"/>
                </a:solidFill>
                <a:latin typeface="Times New Roman" panose="02020603050405020304" pitchFamily="18" charset="0"/>
              </a:rPr>
              <a:t>688.851</a:t>
            </a:r>
            <a:endParaRPr lang="fr-FR" altLang="es-E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819" name="Rectangle 70">
            <a:extLst>
              <a:ext uri="{FF2B5EF4-FFF2-40B4-BE49-F238E27FC236}">
                <a16:creationId xmlns:a16="http://schemas.microsoft.com/office/drawing/2014/main" xmlns="" id="{A19C8F9E-5819-48F1-B479-33EF08D25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5075" y="6142038"/>
            <a:ext cx="1936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s-ES" sz="1600">
                <a:solidFill>
                  <a:srgbClr val="000000"/>
                </a:solidFill>
                <a:latin typeface="Times New Roman" panose="02020603050405020304" pitchFamily="18" charset="0"/>
              </a:rPr>
              <a:t>0</a:t>
            </a:r>
            <a:endParaRPr lang="fr-FR" altLang="es-E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820" name="Rectangle 71">
            <a:extLst>
              <a:ext uri="{FF2B5EF4-FFF2-40B4-BE49-F238E27FC236}">
                <a16:creationId xmlns:a16="http://schemas.microsoft.com/office/drawing/2014/main" xmlns="" id="{4105E7D3-1799-4639-93F4-B99B93E11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575" y="5632450"/>
            <a:ext cx="785813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s-ES" sz="1600">
                <a:solidFill>
                  <a:srgbClr val="000000"/>
                </a:solidFill>
                <a:latin typeface="Times New Roman" panose="02020603050405020304" pitchFamily="18" charset="0"/>
              </a:rPr>
              <a:t>100.000</a:t>
            </a:r>
            <a:endParaRPr lang="fr-FR" altLang="es-E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821" name="Rectangle 72">
            <a:extLst>
              <a:ext uri="{FF2B5EF4-FFF2-40B4-BE49-F238E27FC236}">
                <a16:creationId xmlns:a16="http://schemas.microsoft.com/office/drawing/2014/main" xmlns="" id="{63E1F6AC-5FD2-4762-A51F-B6B902766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575" y="5111750"/>
            <a:ext cx="785813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s-ES" sz="1600">
                <a:solidFill>
                  <a:srgbClr val="000000"/>
                </a:solidFill>
                <a:latin typeface="Times New Roman" panose="02020603050405020304" pitchFamily="18" charset="0"/>
              </a:rPr>
              <a:t>200.000</a:t>
            </a:r>
            <a:endParaRPr lang="fr-FR" altLang="es-E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822" name="Rectangle 73">
            <a:extLst>
              <a:ext uri="{FF2B5EF4-FFF2-40B4-BE49-F238E27FC236}">
                <a16:creationId xmlns:a16="http://schemas.microsoft.com/office/drawing/2014/main" xmlns="" id="{39FDC80C-BF33-431E-9B0D-17AE08BBF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575" y="4592638"/>
            <a:ext cx="785813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s-ES" sz="1600">
                <a:solidFill>
                  <a:srgbClr val="000000"/>
                </a:solidFill>
                <a:latin typeface="Times New Roman" panose="02020603050405020304" pitchFamily="18" charset="0"/>
              </a:rPr>
              <a:t>300.000</a:t>
            </a:r>
            <a:endParaRPr lang="fr-FR" altLang="es-E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823" name="Rectangle 74">
            <a:extLst>
              <a:ext uri="{FF2B5EF4-FFF2-40B4-BE49-F238E27FC236}">
                <a16:creationId xmlns:a16="http://schemas.microsoft.com/office/drawing/2014/main" xmlns="" id="{5AD3A537-E83D-4D8D-A61D-14B9B6CB0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575" y="4073525"/>
            <a:ext cx="785813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s-ES" sz="1600">
                <a:solidFill>
                  <a:srgbClr val="000000"/>
                </a:solidFill>
                <a:latin typeface="Times New Roman" panose="02020603050405020304" pitchFamily="18" charset="0"/>
              </a:rPr>
              <a:t>400.000</a:t>
            </a:r>
            <a:endParaRPr lang="fr-FR" altLang="es-E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824" name="Rectangle 75">
            <a:extLst>
              <a:ext uri="{FF2B5EF4-FFF2-40B4-BE49-F238E27FC236}">
                <a16:creationId xmlns:a16="http://schemas.microsoft.com/office/drawing/2014/main" xmlns="" id="{16B99F81-F605-475B-A575-90558EDBB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575" y="3562350"/>
            <a:ext cx="785813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s-ES" sz="1600">
                <a:solidFill>
                  <a:srgbClr val="000000"/>
                </a:solidFill>
                <a:latin typeface="Times New Roman" panose="02020603050405020304" pitchFamily="18" charset="0"/>
              </a:rPr>
              <a:t>500.000</a:t>
            </a:r>
            <a:endParaRPr lang="fr-FR" altLang="es-E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825" name="Rectangle 76">
            <a:extLst>
              <a:ext uri="{FF2B5EF4-FFF2-40B4-BE49-F238E27FC236}">
                <a16:creationId xmlns:a16="http://schemas.microsoft.com/office/drawing/2014/main" xmlns="" id="{F097DE46-A0D0-4FC5-A1C9-188623D17B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575" y="3043238"/>
            <a:ext cx="785813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s-ES" sz="1600">
                <a:solidFill>
                  <a:srgbClr val="000000"/>
                </a:solidFill>
                <a:latin typeface="Times New Roman" panose="02020603050405020304" pitchFamily="18" charset="0"/>
              </a:rPr>
              <a:t>600.000</a:t>
            </a:r>
            <a:endParaRPr lang="fr-FR" altLang="es-E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826" name="Rectangle 77">
            <a:extLst>
              <a:ext uri="{FF2B5EF4-FFF2-40B4-BE49-F238E27FC236}">
                <a16:creationId xmlns:a16="http://schemas.microsoft.com/office/drawing/2014/main" xmlns="" id="{BD35FA7C-DBC0-489D-A002-BABDC6B41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575" y="2524125"/>
            <a:ext cx="785813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s-ES" sz="1600">
                <a:solidFill>
                  <a:srgbClr val="000000"/>
                </a:solidFill>
                <a:latin typeface="Times New Roman" panose="02020603050405020304" pitchFamily="18" charset="0"/>
              </a:rPr>
              <a:t>700.000</a:t>
            </a:r>
            <a:endParaRPr lang="fr-FR" altLang="es-E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827" name="Rectangle 78">
            <a:extLst>
              <a:ext uri="{FF2B5EF4-FFF2-40B4-BE49-F238E27FC236}">
                <a16:creationId xmlns:a16="http://schemas.microsoft.com/office/drawing/2014/main" xmlns="" id="{4E304268-756A-42BF-A5A0-F614C05C5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575" y="2005013"/>
            <a:ext cx="785813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s-ES" sz="1600">
                <a:solidFill>
                  <a:srgbClr val="000000"/>
                </a:solidFill>
                <a:latin typeface="Times New Roman" panose="02020603050405020304" pitchFamily="18" charset="0"/>
              </a:rPr>
              <a:t>800.000</a:t>
            </a:r>
            <a:endParaRPr lang="fr-FR" altLang="es-E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828" name="Rectangle 79">
            <a:extLst>
              <a:ext uri="{FF2B5EF4-FFF2-40B4-BE49-F238E27FC236}">
                <a16:creationId xmlns:a16="http://schemas.microsoft.com/office/drawing/2014/main" xmlns="" id="{B0612100-CFB5-4FAC-9C74-69AF6ED7C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575" y="1493838"/>
            <a:ext cx="785813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s-ES" sz="1600">
                <a:solidFill>
                  <a:srgbClr val="000000"/>
                </a:solidFill>
                <a:latin typeface="Times New Roman" panose="02020603050405020304" pitchFamily="18" charset="0"/>
              </a:rPr>
              <a:t>900.000</a:t>
            </a:r>
            <a:endParaRPr lang="fr-FR" altLang="es-E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829" name="Rectangle 80">
            <a:extLst>
              <a:ext uri="{FF2B5EF4-FFF2-40B4-BE49-F238E27FC236}">
                <a16:creationId xmlns:a16="http://schemas.microsoft.com/office/drawing/2014/main" xmlns="" id="{12439D20-02B4-4436-89C3-29E8CDA66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" y="974725"/>
            <a:ext cx="950913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s-ES" sz="1600">
                <a:solidFill>
                  <a:srgbClr val="000000"/>
                </a:solidFill>
                <a:latin typeface="Times New Roman" panose="02020603050405020304" pitchFamily="18" charset="0"/>
              </a:rPr>
              <a:t>1.000.000</a:t>
            </a:r>
            <a:endParaRPr lang="fr-FR" altLang="es-E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830" name="Rectangle 81">
            <a:extLst>
              <a:ext uri="{FF2B5EF4-FFF2-40B4-BE49-F238E27FC236}">
                <a16:creationId xmlns:a16="http://schemas.microsoft.com/office/drawing/2014/main" xmlns="" id="{17A6EA56-9744-4298-8CF8-5D46B4E10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7688" y="6443663"/>
            <a:ext cx="51435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s-ES" sz="1600">
                <a:solidFill>
                  <a:srgbClr val="000000"/>
                </a:solidFill>
                <a:latin typeface="Times New Roman" panose="02020603050405020304" pitchFamily="18" charset="0"/>
              </a:rPr>
              <a:t>2001</a:t>
            </a:r>
            <a:endParaRPr lang="fr-FR" altLang="es-E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831" name="Rectangle 82">
            <a:extLst>
              <a:ext uri="{FF2B5EF4-FFF2-40B4-BE49-F238E27FC236}">
                <a16:creationId xmlns:a16="http://schemas.microsoft.com/office/drawing/2014/main" xmlns="" id="{01F1C55A-C865-4ACB-9F0E-27BC7EAF2C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4013" y="6443663"/>
            <a:ext cx="51435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s-ES" sz="1600">
                <a:solidFill>
                  <a:srgbClr val="000000"/>
                </a:solidFill>
                <a:latin typeface="Times New Roman" panose="02020603050405020304" pitchFamily="18" charset="0"/>
              </a:rPr>
              <a:t>2002</a:t>
            </a:r>
            <a:endParaRPr lang="fr-FR" altLang="es-E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832" name="Rectangle 83">
            <a:extLst>
              <a:ext uri="{FF2B5EF4-FFF2-40B4-BE49-F238E27FC236}">
                <a16:creationId xmlns:a16="http://schemas.microsoft.com/office/drawing/2014/main" xmlns="" id="{0FB27D56-93F9-44BC-AC12-A785F02BF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0338" y="6443663"/>
            <a:ext cx="51435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s-ES" sz="1600">
                <a:solidFill>
                  <a:srgbClr val="000000"/>
                </a:solidFill>
                <a:latin typeface="Times New Roman" panose="02020603050405020304" pitchFamily="18" charset="0"/>
              </a:rPr>
              <a:t>2003</a:t>
            </a:r>
            <a:endParaRPr lang="fr-FR" altLang="es-E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833" name="Rectangle 84">
            <a:extLst>
              <a:ext uri="{FF2B5EF4-FFF2-40B4-BE49-F238E27FC236}">
                <a16:creationId xmlns:a16="http://schemas.microsoft.com/office/drawing/2014/main" xmlns="" id="{86AAFA13-81E7-4F32-B660-B6BEAC556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6663" y="6443663"/>
            <a:ext cx="51435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s-ES" sz="1600">
                <a:solidFill>
                  <a:srgbClr val="000000"/>
                </a:solidFill>
                <a:latin typeface="Times New Roman" panose="02020603050405020304" pitchFamily="18" charset="0"/>
              </a:rPr>
              <a:t>2004</a:t>
            </a:r>
            <a:endParaRPr lang="fr-FR" altLang="es-E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834" name="Rectangle 85">
            <a:extLst>
              <a:ext uri="{FF2B5EF4-FFF2-40B4-BE49-F238E27FC236}">
                <a16:creationId xmlns:a16="http://schemas.microsoft.com/office/drawing/2014/main" xmlns="" id="{892F5BAD-9931-4ACD-BC98-418D7F80E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2988" y="6443663"/>
            <a:ext cx="51435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s-ES" sz="1600">
                <a:solidFill>
                  <a:srgbClr val="000000"/>
                </a:solidFill>
                <a:latin typeface="Times New Roman" panose="02020603050405020304" pitchFamily="18" charset="0"/>
              </a:rPr>
              <a:t>2005</a:t>
            </a:r>
            <a:endParaRPr lang="fr-FR" altLang="es-E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835" name="Rectangle 86">
            <a:extLst>
              <a:ext uri="{FF2B5EF4-FFF2-40B4-BE49-F238E27FC236}">
                <a16:creationId xmlns:a16="http://schemas.microsoft.com/office/drawing/2014/main" xmlns="" id="{755090A4-7323-4C75-8656-936A34193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9788" y="6443663"/>
            <a:ext cx="51435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s-ES" sz="1600">
                <a:solidFill>
                  <a:srgbClr val="000000"/>
                </a:solidFill>
                <a:latin typeface="Times New Roman" panose="02020603050405020304" pitchFamily="18" charset="0"/>
              </a:rPr>
              <a:t>2006</a:t>
            </a:r>
            <a:endParaRPr lang="fr-FR" altLang="es-E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836" name="Rectangle 87">
            <a:extLst>
              <a:ext uri="{FF2B5EF4-FFF2-40B4-BE49-F238E27FC236}">
                <a16:creationId xmlns:a16="http://schemas.microsoft.com/office/drawing/2014/main" xmlns="" id="{71298A10-4A8A-4BDF-98B8-20DC91F270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6113" y="6443663"/>
            <a:ext cx="51435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s-ES" sz="1600">
                <a:solidFill>
                  <a:srgbClr val="000000"/>
                </a:solidFill>
                <a:latin typeface="Times New Roman" panose="02020603050405020304" pitchFamily="18" charset="0"/>
              </a:rPr>
              <a:t>2007</a:t>
            </a:r>
            <a:endParaRPr lang="fr-FR" altLang="es-E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837" name="Rectangle 88">
            <a:extLst>
              <a:ext uri="{FF2B5EF4-FFF2-40B4-BE49-F238E27FC236}">
                <a16:creationId xmlns:a16="http://schemas.microsoft.com/office/drawing/2014/main" xmlns="" id="{AF13601A-3268-4B81-80B0-7C0BC7CB20FD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-1169193" y="2951956"/>
            <a:ext cx="2978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1800" b="1">
                <a:solidFill>
                  <a:srgbClr val="000000"/>
                </a:solidFill>
                <a:latin typeface="Times New Roman" panose="02020603050405020304" pitchFamily="18" charset="0"/>
              </a:rPr>
              <a:t>Número de viviendas iniciadas</a:t>
            </a:r>
            <a:endParaRPr lang="es-ES" altLang="es-E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425" name="Rectangle 89">
            <a:extLst>
              <a:ext uri="{FF2B5EF4-FFF2-40B4-BE49-F238E27FC236}">
                <a16:creationId xmlns:a16="http://schemas.microsoft.com/office/drawing/2014/main" xmlns="" id="{3EDD67A7-5758-43A0-85B2-B553B65377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9863" y="1419225"/>
            <a:ext cx="1628775" cy="8032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5000"/>
              </a:lnSpc>
              <a:buFontTx/>
              <a:buChar char="•"/>
              <a:defRPr/>
            </a:pPr>
            <a:endParaRPr lang="es-ES" sz="2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4426" name="Rectangle 90">
            <a:extLst>
              <a:ext uri="{FF2B5EF4-FFF2-40B4-BE49-F238E27FC236}">
                <a16:creationId xmlns:a16="http://schemas.microsoft.com/office/drawing/2014/main" xmlns="" id="{D1A44770-73BF-4DC3-9959-D9581E643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9425" y="1493838"/>
            <a:ext cx="146050" cy="142875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5000"/>
              </a:lnSpc>
              <a:buFontTx/>
              <a:buChar char="•"/>
              <a:defRPr/>
            </a:pPr>
            <a:endParaRPr lang="es-ES" sz="2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74840" name="Rectangle 91">
            <a:extLst>
              <a:ext uri="{FF2B5EF4-FFF2-40B4-BE49-F238E27FC236}">
                <a16:creationId xmlns:a16="http://schemas.microsoft.com/office/drawing/2014/main" xmlns="" id="{0101E1D9-E411-4C86-AFA5-AD79F0BC1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1447800"/>
            <a:ext cx="8366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1600" b="1">
                <a:solidFill>
                  <a:srgbClr val="000000"/>
                </a:solidFill>
                <a:latin typeface="Times New Roman" panose="02020603050405020304" pitchFamily="18" charset="0"/>
              </a:rPr>
              <a:t>Alemania</a:t>
            </a:r>
            <a:endParaRPr lang="es-ES" altLang="es-E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428" name="Rectangle 92">
            <a:extLst>
              <a:ext uri="{FF2B5EF4-FFF2-40B4-BE49-F238E27FC236}">
                <a16:creationId xmlns:a16="http://schemas.microsoft.com/office/drawing/2014/main" xmlns="" id="{F3C2C8F2-F78C-4E8E-AF0F-EFE4D1CED1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9425" y="1768475"/>
            <a:ext cx="146050" cy="131763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5000"/>
              </a:lnSpc>
              <a:buFontTx/>
              <a:buChar char="•"/>
              <a:defRPr/>
            </a:pPr>
            <a:endParaRPr lang="es-ES" sz="2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74842" name="Rectangle 93">
            <a:extLst>
              <a:ext uri="{FF2B5EF4-FFF2-40B4-BE49-F238E27FC236}">
                <a16:creationId xmlns:a16="http://schemas.microsoft.com/office/drawing/2014/main" xmlns="" id="{F8FC06A1-18E3-4650-B839-1D61FD17E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1711325"/>
            <a:ext cx="6778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1600" b="1">
                <a:solidFill>
                  <a:srgbClr val="000000"/>
                </a:solidFill>
                <a:latin typeface="Times New Roman" panose="02020603050405020304" pitchFamily="18" charset="0"/>
              </a:rPr>
              <a:t>Francia</a:t>
            </a:r>
            <a:endParaRPr lang="es-ES" altLang="es-E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430" name="Rectangle 94">
            <a:extLst>
              <a:ext uri="{FF2B5EF4-FFF2-40B4-BE49-F238E27FC236}">
                <a16:creationId xmlns:a16="http://schemas.microsoft.com/office/drawing/2014/main" xmlns="" id="{8C2C758E-B81F-42E9-81AF-29D8005699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9425" y="2033588"/>
            <a:ext cx="146050" cy="131762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5000"/>
              </a:lnSpc>
              <a:buFontTx/>
              <a:buChar char="•"/>
              <a:defRPr/>
            </a:pPr>
            <a:endParaRPr lang="es-ES" sz="2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74844" name="Rectangle 95">
            <a:extLst>
              <a:ext uri="{FF2B5EF4-FFF2-40B4-BE49-F238E27FC236}">
                <a16:creationId xmlns:a16="http://schemas.microsoft.com/office/drawing/2014/main" xmlns="" id="{03B2E8B8-F8F2-4722-B52C-E63F325A9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1976438"/>
            <a:ext cx="6429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1600" b="1">
                <a:solidFill>
                  <a:srgbClr val="000000"/>
                </a:solidFill>
                <a:latin typeface="Times New Roman" panose="02020603050405020304" pitchFamily="18" charset="0"/>
              </a:rPr>
              <a:t>España</a:t>
            </a:r>
            <a:endParaRPr lang="es-ES" altLang="es-E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432" name="Rectangle 96">
            <a:extLst>
              <a:ext uri="{FF2B5EF4-FFF2-40B4-BE49-F238E27FC236}">
                <a16:creationId xmlns:a16="http://schemas.microsoft.com/office/drawing/2014/main" xmlns="" id="{5F994462-2E3F-47F7-A148-553840B2D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9388" y="-111125"/>
            <a:ext cx="10617201" cy="7159625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95000"/>
              </a:lnSpc>
              <a:buFontTx/>
              <a:buChar char="•"/>
              <a:defRPr/>
            </a:pPr>
            <a:endParaRPr lang="es-ES" sz="2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xmlns="" id="{4DF43D6F-3F58-4C92-A13A-99BC8A921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7950" y="0"/>
            <a:ext cx="9359900" cy="1258888"/>
          </a:xfrm>
          <a:solidFill>
            <a:srgbClr val="FF9900"/>
          </a:solidFill>
        </p:spPr>
        <p:txBody>
          <a:bodyPr/>
          <a:lstStyle/>
          <a:p>
            <a:pPr>
              <a:defRPr/>
            </a:pPr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ESPAÑA COLISTA EN VIVIENDA SOCIAL y LÍDER EN PATRIMONIO INMOBILIARIO INFRAUTILIZADO</a:t>
            </a:r>
          </a:p>
        </p:txBody>
      </p:sp>
      <p:graphicFrame>
        <p:nvGraphicFramePr>
          <p:cNvPr id="3" name="1 Gráfico">
            <a:extLst>
              <a:ext uri="{FF2B5EF4-FFF2-40B4-BE49-F238E27FC236}">
                <a16:creationId xmlns:a16="http://schemas.microsoft.com/office/drawing/2014/main" xmlns="" id="{3CE7AD7F-F1D5-4365-9CE7-BF8F175546FA}"/>
              </a:ext>
            </a:extLst>
          </p:cNvPr>
          <p:cNvGraphicFramePr>
            <a:graphicFrameLocks noGrp="1"/>
          </p:cNvGraphicFramePr>
          <p:nvPr/>
        </p:nvGraphicFramePr>
        <p:xfrm>
          <a:off x="250825" y="1268413"/>
          <a:ext cx="8353425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6804" name="3 CuadroTexto">
            <a:extLst>
              <a:ext uri="{FF2B5EF4-FFF2-40B4-BE49-F238E27FC236}">
                <a16:creationId xmlns:a16="http://schemas.microsoft.com/office/drawing/2014/main" xmlns="" id="{409D0E8F-33E2-45FE-816F-1B1DA5191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37288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400">
                <a:solidFill>
                  <a:srgbClr val="000000"/>
                </a:solidFill>
                <a:cs typeface="Times New Roman" panose="02020603050405020304" pitchFamily="18" charset="0"/>
              </a:rPr>
              <a:t>Fuente: Raquel Rodríguez,2009, "La política de vievienda en España en el contecto europeo", Boletín CF+S 47/48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>
            <a:extLst>
              <a:ext uri="{FF2B5EF4-FFF2-40B4-BE49-F238E27FC236}">
                <a16:creationId xmlns:a16="http://schemas.microsoft.com/office/drawing/2014/main" xmlns="" id="{AE9C2F35-EEAD-4566-9DBB-C6D3F4CC59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8050"/>
          </a:xfrm>
          <a:solidFill>
            <a:srgbClr val="FF9900"/>
          </a:solidFill>
        </p:spPr>
        <p:txBody>
          <a:bodyPr/>
          <a:lstStyle/>
          <a:p>
            <a:pPr eaLnBrk="1" hangingPunct="1">
              <a:defRPr/>
            </a:pPr>
            <a:r>
              <a:rPr lang="es-ES" altLang="es-ES">
                <a:effectLst>
                  <a:outerShdw blurRad="38100" dist="38100" dir="2700000" algn="tl">
                    <a:srgbClr val="FFFFFF"/>
                  </a:outerShdw>
                </a:effectLst>
              </a:rPr>
              <a:t>Cubierta del libro </a:t>
            </a:r>
            <a:r>
              <a:rPr lang="es-ES" altLang="es-ES" i="1">
                <a:effectLst>
                  <a:outerShdw blurRad="38100" dist="38100" dir="2700000" algn="tl">
                    <a:srgbClr val="FFFFFF"/>
                  </a:outerShdw>
                </a:effectLst>
              </a:rPr>
              <a:t>Ruinas modernas</a:t>
            </a:r>
            <a:endParaRPr lang="es-ES" alt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77827" name="Picture 3" descr="Julia Schulz-Dornburg ">
            <a:extLst>
              <a:ext uri="{FF2B5EF4-FFF2-40B4-BE49-F238E27FC236}">
                <a16:creationId xmlns:a16="http://schemas.microsoft.com/office/drawing/2014/main" xmlns="" id="{AD6B5AD5-C1FE-4F88-A4EB-1AF8A5A8D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9144000" cy="580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BAE60D10-2DC9-44DB-85BD-2ED7F1B0BFB0}"/>
              </a:ext>
            </a:extLst>
          </p:cNvPr>
          <p:cNvSpPr txBox="1"/>
          <p:nvPr/>
        </p:nvSpPr>
        <p:spPr>
          <a:xfrm>
            <a:off x="53975" y="2371725"/>
            <a:ext cx="9036050" cy="384810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Estimación propia</a:t>
            </a:r>
          </a:p>
          <a:p>
            <a:pPr>
              <a:defRPr/>
            </a:pPr>
            <a:r>
              <a:rPr lang="es-E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3,7 M de viviendas desocupadas estrictas</a:t>
            </a:r>
            <a:r>
              <a:rPr lang="es-E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s-E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(de las que 1/3 están en manos de personas jurídicas)</a:t>
            </a:r>
            <a:endParaRPr lang="es-ES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es-E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3,7 M de viviendas secundarias</a:t>
            </a:r>
            <a:r>
              <a:rPr lang="es-E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s-E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(estimación infravalorada del “censo” de 2011)</a:t>
            </a:r>
            <a:endParaRPr lang="es-ES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es-E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TOTAL </a:t>
            </a:r>
            <a:r>
              <a:rPr lang="es-E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es-ES" sz="2400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estimación mínima</a:t>
            </a:r>
            <a:r>
              <a:rPr lang="es-E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endParaRPr lang="es-ES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es-E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7,4 M de viviendas infrautilizadas</a:t>
            </a:r>
          </a:p>
          <a:p>
            <a:pPr>
              <a:defRPr/>
            </a:pPr>
            <a:r>
              <a:rPr lang="es-E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Lo que supondría como poco cerca de 1/3 del stock</a:t>
            </a:r>
            <a:endParaRPr lang="es-ES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78851" name="CuadroTexto 2">
            <a:extLst>
              <a:ext uri="{FF2B5EF4-FFF2-40B4-BE49-F238E27FC236}">
                <a16:creationId xmlns:a16="http://schemas.microsoft.com/office/drawing/2014/main" xmlns="" id="{B0F9ABB5-EBCD-4F41-84FD-6A8C3817A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s-ES" b="1">
                <a:solidFill>
                  <a:srgbClr val="000000"/>
                </a:solidFill>
                <a:latin typeface="Times New Roman" panose="02020603050405020304" pitchFamily="18" charset="0"/>
              </a:rPr>
              <a:t>El “censo” de 2011 infla las viviendas principales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420E18C2-63A3-41B3-A38E-01C45FB23521}"/>
              </a:ext>
            </a:extLst>
          </p:cNvPr>
          <p:cNvSpPr txBox="1"/>
          <p:nvPr/>
        </p:nvSpPr>
        <p:spPr>
          <a:xfrm>
            <a:off x="0" y="612775"/>
            <a:ext cx="91440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		% de variación</a:t>
            </a:r>
            <a:r>
              <a:rPr lang="es-E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	</a:t>
            </a:r>
            <a:r>
              <a:rPr lang="es-ES" sz="32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2001-2011</a:t>
            </a:r>
          </a:p>
          <a:p>
            <a:pPr>
              <a:defRPr/>
            </a:pPr>
            <a:r>
              <a:rPr lang="es-E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Viviendas principales	    </a:t>
            </a:r>
            <a:r>
              <a:rPr lang="es-E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27 %</a:t>
            </a:r>
            <a:endParaRPr lang="es-ES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es-E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Viviendas no habituales	    10 %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altLang="es-ES" sz="2800" b="1" i="0" u="none" strike="noStrike" cap="none" normalizeH="0" baseline="0" smtClean="0">
            <a:ln>
              <a:noFill/>
            </a:ln>
            <a:solidFill>
              <a:schemeClr val="hlink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altLang="es-ES" sz="2800" b="1" i="0" u="none" strike="noStrike" cap="none" normalizeH="0" baseline="0" smtClean="0">
            <a:ln>
              <a:noFill/>
            </a:ln>
            <a:solidFill>
              <a:schemeClr val="hlink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Diseño predeterminado">
  <a:themeElements>
    <a:clrScheme name="1_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s-ES_tradnl" altLang="es-E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s-ES_tradnl" altLang="es-E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Diseño predeterminado">
  <a:themeElements>
    <a:clrScheme name="1_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s-ES_tradnl" altLang="es-E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s-ES_tradnl" altLang="es-E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1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15268</TotalTime>
  <Words>1063</Words>
  <Application>Microsoft Office PowerPoint</Application>
  <PresentationFormat>Presentación en pantalla (4:3)</PresentationFormat>
  <Paragraphs>224</Paragraphs>
  <Slides>23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9</vt:i4>
      </vt:variant>
      <vt:variant>
        <vt:lpstr>Títulos de diapositiva</vt:lpstr>
      </vt:variant>
      <vt:variant>
        <vt:i4>23</vt:i4>
      </vt:variant>
    </vt:vector>
  </HeadingPairs>
  <TitlesOfParts>
    <vt:vector size="35" baseType="lpstr">
      <vt:lpstr>Arial</vt:lpstr>
      <vt:lpstr>Calibri</vt:lpstr>
      <vt:lpstr>Times New Roman</vt:lpstr>
      <vt:lpstr>Diseño predeterminado</vt:lpstr>
      <vt:lpstr>8_Diseño predeterminado</vt:lpstr>
      <vt:lpstr>11_Diseño predeterminado</vt:lpstr>
      <vt:lpstr>Tema de Office</vt:lpstr>
      <vt:lpstr>3_Diseño predeterminado</vt:lpstr>
      <vt:lpstr>2_Diseño predeterminado</vt:lpstr>
      <vt:lpstr>1_Diseño predeterminado</vt:lpstr>
      <vt:lpstr>6_Diseño predeterminado</vt:lpstr>
      <vt:lpstr>4_Diseño predeterminado</vt:lpstr>
      <vt:lpstr>Datos básicos de la vivienda en el panorama inmobiliario actual  Diagnóstico, perspectivas y propuestas ---o0o---</vt:lpstr>
      <vt:lpstr>Plan de la exposición</vt:lpstr>
      <vt:lpstr>Presentación de PowerPoint</vt:lpstr>
      <vt:lpstr>Presentación de PowerPoint</vt:lpstr>
      <vt:lpstr>Presentación de PowerPoint</vt:lpstr>
      <vt:lpstr>Presentación de PowerPoint</vt:lpstr>
      <vt:lpstr>ESPAÑA COLISTA EN VIVIENDA SOCIAL y LÍDER EN PATRIMONIO INMOBILIARIO INFRAUTILIZADO</vt:lpstr>
      <vt:lpstr>Cubierta del libro Ruinas modernas</vt:lpstr>
      <vt:lpstr>Presentación de PowerPoint</vt:lpstr>
      <vt:lpstr>Presentación de PowerPoint</vt:lpstr>
      <vt:lpstr>Claves del panorama actual</vt:lpstr>
      <vt:lpstr>Cadena de riesgos y salvamentos</vt:lpstr>
      <vt:lpstr>Porcentaje de la renta que los hogares endeudados destinan a pagos por deudas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Síntesis de los problemas y propuestas: -stock inmobiliario sobredimensionado e ineficientemente utilizado (p.e.: viviendas ifrautilizadas y necesidades de vivienda insatisfechas) -excesivo endeudamiento y/o falta de liquidez de hogares y empresas</vt:lpstr>
      <vt:lpstr>Conclusiones finales 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problemática del patrimonio inmobiliario familiar  La apuesta por el alquiler ---o0o---</dc:title>
  <dc:creator>Jose Manuel Naredo</dc:creator>
  <cp:lastModifiedBy>TORRECILLA ALCAIDE, MARIA ESTHER</cp:lastModifiedBy>
  <cp:revision>194</cp:revision>
  <cp:lastPrinted>2019-04-02T16:44:37Z</cp:lastPrinted>
  <dcterms:created xsi:type="dcterms:W3CDTF">2012-09-22T08:36:03Z</dcterms:created>
  <dcterms:modified xsi:type="dcterms:W3CDTF">2019-04-04T07:57:04Z</dcterms:modified>
</cp:coreProperties>
</file>